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9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0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1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2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3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4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5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6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7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19.xml" ContentType="application/vnd.openxmlformats-officedocument.theme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20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43" r:id="rId3"/>
    <p:sldMasterId id="2147483991" r:id="rId4"/>
    <p:sldMasterId id="2147484003" r:id="rId5"/>
    <p:sldMasterId id="2147484015" r:id="rId6"/>
    <p:sldMasterId id="2147484027" r:id="rId7"/>
    <p:sldMasterId id="2147484039" r:id="rId8"/>
    <p:sldMasterId id="2147484063" r:id="rId9"/>
    <p:sldMasterId id="2147484075" r:id="rId10"/>
    <p:sldMasterId id="2147484147" r:id="rId11"/>
    <p:sldMasterId id="2147484207" r:id="rId12"/>
    <p:sldMasterId id="2147484219" r:id="rId13"/>
    <p:sldMasterId id="2147484291" r:id="rId14"/>
    <p:sldMasterId id="2147484300" r:id="rId15"/>
    <p:sldMasterId id="2147484310" r:id="rId16"/>
    <p:sldMasterId id="2147484320" r:id="rId17"/>
    <p:sldMasterId id="2147484330" r:id="rId18"/>
    <p:sldMasterId id="2147484340" r:id="rId19"/>
    <p:sldMasterId id="2147484350" r:id="rId20"/>
    <p:sldMasterId id="2147484360" r:id="rId21"/>
  </p:sldMasterIdLst>
  <p:notesMasterIdLst>
    <p:notesMasterId r:id="rId57"/>
  </p:notesMasterIdLst>
  <p:sldIdLst>
    <p:sldId id="256" r:id="rId22"/>
    <p:sldId id="399" r:id="rId23"/>
    <p:sldId id="350" r:id="rId24"/>
    <p:sldId id="374" r:id="rId25"/>
    <p:sldId id="260" r:id="rId26"/>
    <p:sldId id="351" r:id="rId27"/>
    <p:sldId id="401" r:id="rId28"/>
    <p:sldId id="261" r:id="rId29"/>
    <p:sldId id="262" r:id="rId30"/>
    <p:sldId id="263" r:id="rId31"/>
    <p:sldId id="352" r:id="rId32"/>
    <p:sldId id="284" r:id="rId33"/>
    <p:sldId id="285" r:id="rId34"/>
    <p:sldId id="353" r:id="rId35"/>
    <p:sldId id="376" r:id="rId36"/>
    <p:sldId id="387" r:id="rId37"/>
    <p:sldId id="377" r:id="rId38"/>
    <p:sldId id="375" r:id="rId39"/>
    <p:sldId id="378" r:id="rId40"/>
    <p:sldId id="404" r:id="rId41"/>
    <p:sldId id="391" r:id="rId42"/>
    <p:sldId id="392" r:id="rId43"/>
    <p:sldId id="393" r:id="rId44"/>
    <p:sldId id="380" r:id="rId45"/>
    <p:sldId id="381" r:id="rId46"/>
    <p:sldId id="264" r:id="rId47"/>
    <p:sldId id="355" r:id="rId48"/>
    <p:sldId id="403" r:id="rId49"/>
    <p:sldId id="373" r:id="rId50"/>
    <p:sldId id="356" r:id="rId51"/>
    <p:sldId id="267" r:id="rId52"/>
    <p:sldId id="372" r:id="rId53"/>
    <p:sldId id="266" r:id="rId54"/>
    <p:sldId id="371" r:id="rId55"/>
    <p:sldId id="358" r:id="rId5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-131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50" Type="http://schemas.openxmlformats.org/officeDocument/2006/relationships/slide" Target="slides/slide29.xml"/><Relationship Id="rId55" Type="http://schemas.openxmlformats.org/officeDocument/2006/relationships/slide" Target="slides/slide34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8.xml"/><Relationship Id="rId41" Type="http://schemas.openxmlformats.org/officeDocument/2006/relationships/slide" Target="slides/slide20.xml"/><Relationship Id="rId54" Type="http://schemas.openxmlformats.org/officeDocument/2006/relationships/slide" Target="slides/slide3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3" Type="http://schemas.openxmlformats.org/officeDocument/2006/relationships/slide" Target="slides/slide32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slide" Target="slides/slide31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56" Type="http://schemas.openxmlformats.org/officeDocument/2006/relationships/slide" Target="slides/slide3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0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00E30-6BFE-486F-8348-D97EA23E000A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DEC94-0774-4238-BDD9-79A372AA5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094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066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503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61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42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933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042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DEC94-0774-4238-BDD9-79A372AA54A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571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>
                <a:solidFill>
                  <a:prstClr val="black"/>
                </a:solidFill>
              </a:rPr>
              <a:pPr/>
              <a:t>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042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04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04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042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042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042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854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540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096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61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11.jpe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16.pn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Layouts/_rels/slideLayout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Layouts/_rels/slideLayout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2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287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6092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1535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775F55"/>
                </a:solidFill>
              </a:rPr>
              <a:pPr/>
              <a:t>‹#›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4667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6332839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5755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9074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155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>
              <a:solidFill>
                <a:srgbClr val="EBDDC3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450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6382195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054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1844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13671712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0181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775F55"/>
                </a:solidFill>
              </a:rPr>
              <a:pPr/>
              <a:t>‹#›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08315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8140521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0134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74778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90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>
              <a:solidFill>
                <a:srgbClr val="EBDDC3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04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4640994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273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1864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54306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1759308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80042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775F55"/>
                </a:solidFill>
              </a:rPr>
              <a:pPr/>
              <a:t>‹#›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0494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6696963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94988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05198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080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>
              <a:solidFill>
                <a:srgbClr val="EBDDC3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049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43718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588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746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54620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2156077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80925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775F55"/>
                </a:solidFill>
              </a:rPr>
              <a:pPr/>
              <a:t>‹#›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41316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5602329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99085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11035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206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22B9A59-BDD2-0E11-2E2C-4BD216B2C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6864" y="1492535"/>
            <a:ext cx="3189125" cy="3984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FF0000"/>
              </a:solidFill>
            </a:endParaRPr>
          </a:p>
          <a:p>
            <a:pPr algn="ctr">
              <a:defRPr/>
            </a:pPr>
            <a:r>
              <a:rPr lang="en-US" altLang="ko-KR" sz="2000" b="1" dirty="0">
                <a:solidFill>
                  <a:prstClr val="black"/>
                </a:solidFill>
              </a:rPr>
              <a:t>[</a:t>
            </a:r>
            <a:r>
              <a:rPr lang="ko-KR" altLang="en-US" sz="2000" b="1" dirty="0">
                <a:solidFill>
                  <a:prstClr val="black"/>
                </a:solidFill>
              </a:rPr>
              <a:t>강의교안 이용 안내</a:t>
            </a:r>
            <a:r>
              <a:rPr lang="en-US" altLang="ko-KR" sz="2000" b="1" dirty="0">
                <a:solidFill>
                  <a:prstClr val="black"/>
                </a:solidFill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본 강의교안의 저작권은 한빛아카데미㈜에 </a:t>
            </a:r>
            <a:r>
              <a:rPr lang="en-US" altLang="ko-KR" sz="1400" dirty="0">
                <a:solidFill>
                  <a:prstClr val="black"/>
                </a:solidFill>
              </a:rPr>
              <a:t/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있습니다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r>
              <a:rPr lang="ko-KR" altLang="en-US" sz="1400" dirty="0">
                <a:solidFill>
                  <a:srgbClr val="222222"/>
                </a:solidFill>
              </a:rPr>
              <a:t> </a:t>
            </a:r>
            <a:endParaRPr lang="en-US" altLang="ko-KR" sz="1400" dirty="0">
              <a:solidFill>
                <a:srgbClr val="222222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=""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715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3444052" y="5396823"/>
            <a:ext cx="2234181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 userDrawn="1"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 userDrawn="1"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694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ko-KR" sz="1600" b="1" dirty="0">
                <a:solidFill>
                  <a:prstClr val="black"/>
                </a:solidFill>
              </a:rPr>
              <a:t>[</a:t>
            </a:r>
            <a:r>
              <a:rPr lang="ko-KR" altLang="en-US" sz="1600" b="1" dirty="0">
                <a:solidFill>
                  <a:prstClr val="black"/>
                </a:solidFill>
              </a:rPr>
              <a:t>강의교안 이용 안내</a:t>
            </a:r>
            <a:r>
              <a:rPr lang="en-US" altLang="ko-KR" sz="1600" b="1" dirty="0">
                <a:solidFill>
                  <a:prstClr val="black"/>
                </a:solidFill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본 강의교안의 저작권은 한빛아카데미㈜에 있습니다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  <a:r>
              <a:rPr lang="ko-KR" altLang="en-US" sz="1200" dirty="0">
                <a:solidFill>
                  <a:srgbClr val="222222"/>
                </a:solidFill>
              </a:rPr>
              <a:t> </a:t>
            </a:r>
            <a:endParaRPr lang="en-US" altLang="ko-KR" sz="1200" dirty="0">
              <a:solidFill>
                <a:srgbClr val="222222"/>
              </a:solidFill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200" u="sng" dirty="0">
                <a:solidFill>
                  <a:srgbClr val="222222"/>
                </a:solidFill>
              </a:rPr>
              <a:t>이 자료를 무단으로 전제하거나 배포할 경우 저작권법 </a:t>
            </a:r>
            <a:r>
              <a:rPr lang="en-US" altLang="ko-KR" sz="1200" u="sng" dirty="0">
                <a:solidFill>
                  <a:srgbClr val="222222"/>
                </a:solidFill>
              </a:rPr>
              <a:t>136</a:t>
            </a:r>
            <a:r>
              <a:rPr lang="ko-KR" altLang="en-US" sz="1200" u="sng" dirty="0">
                <a:solidFill>
                  <a:srgbClr val="222222"/>
                </a:solidFill>
              </a:rPr>
              <a:t>조에 의거하여 처벌을 받을 수 있습니다</a:t>
            </a:r>
            <a:r>
              <a:rPr lang="en-US" altLang="ko-KR" sz="1200" u="sng" dirty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</a:rPr>
              <a:t>IT CookBook, Android Studio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</a:rPr>
              <a:t>를 활용한 안드로이드 프로그래밍</a:t>
            </a: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</a:rPr>
              <a:t>(7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</a:rPr>
              <a:t>판</a:t>
            </a: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</a:rPr>
              <a:t>)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45369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4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13906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4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9401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2661244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12313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6">
            <a:extLst>
              <a:ext uri="{FF2B5EF4-FFF2-40B4-BE49-F238E27FC236}">
                <a16:creationId xmlns="" xmlns:a16="http://schemas.microsoft.com/office/drawing/2014/main" id="{3F1C121F-5534-450F-8323-A0595AEDC912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직사각형 10">
            <a:extLst>
              <a:ext uri="{FF2B5EF4-FFF2-40B4-BE49-F238E27FC236}">
                <a16:creationId xmlns="" xmlns:a16="http://schemas.microsoft.com/office/drawing/2014/main" id="{0690E24E-D2F1-4E5A-A14C-7134ADC0CDBC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1" name="Picture 4" descr="C:\Users\김현용\Desktop\제호.jpg">
            <a:extLst>
              <a:ext uri="{FF2B5EF4-FFF2-40B4-BE49-F238E27FC236}">
                <a16:creationId xmlns="" xmlns:a16="http://schemas.microsoft.com/office/drawing/2014/main" id="{260B28B5-F213-4A1A-948A-D6A138AA57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B657223-5DA6-4888-908C-7ED0DF497CC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solidFill>
                  <a:prstClr val="white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2023 Hanbit Academy, Inc.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solidFill>
                  <a:prstClr val="white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kumimoji="1" lang="ko-KR" altLang="ko-KR" sz="1100" b="1" dirty="0">
              <a:solidFill>
                <a:prstClr val="white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06AC988-E231-139A-44A5-4014B092DC26}"/>
              </a:ext>
            </a:extLst>
          </p:cNvPr>
          <p:cNvSpPr txBox="1"/>
          <p:nvPr userDrawn="1"/>
        </p:nvSpPr>
        <p:spPr>
          <a:xfrm>
            <a:off x="2395902" y="2334358"/>
            <a:ext cx="4528039" cy="13452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0" b="1" dirty="0">
                <a:solidFill>
                  <a:srgbClr val="ED7D31">
                    <a:lumMod val="50000"/>
                  </a:srgbClr>
                </a:solidFill>
                <a:ea typeface="굴림" charset="-127"/>
              </a:rPr>
              <a:t>Thank You!</a:t>
            </a:r>
            <a:endParaRPr kumimoji="1" lang="ko-KR" altLang="en-US" sz="6000" b="1" dirty="0">
              <a:solidFill>
                <a:srgbClr val="ED7D31">
                  <a:lumMod val="50000"/>
                </a:srgbClr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12810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2">
              <a:lumMod val="50000"/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70AD47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59783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[</a:t>
            </a:r>
            <a:r>
              <a:rPr lang="ko-KR" altLang="en-US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강의교안 이용 안내</a:t>
            </a:r>
            <a:r>
              <a:rPr lang="en-US" altLang="ko-KR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  <a:latin typeface="Arial" charset="0"/>
                <a:cs typeface="Arial" charset="0"/>
              </a:rPr>
              <a:t>본 강의교안의 저작권은 한빛아카데미㈜에 </a:t>
            </a:r>
            <a: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/>
            </a:r>
            <a:b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r>
              <a:rPr lang="ko-KR" altLang="en-US" sz="1400" dirty="0">
                <a:solidFill>
                  <a:prstClr val="black"/>
                </a:solidFill>
                <a:latin typeface="Arial" charset="0"/>
                <a:cs typeface="Arial" charset="0"/>
              </a:rPr>
              <a:t>있습니다</a:t>
            </a:r>
            <a: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>.</a:t>
            </a:r>
            <a:r>
              <a:rPr lang="ko-KR" altLang="en-US" sz="1400" dirty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endParaRPr lang="en-US" altLang="ko-KR" sz="1400" dirty="0">
              <a:solidFill>
                <a:srgbClr val="222222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=""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19257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[</a:t>
            </a:r>
            <a:r>
              <a:rPr lang="ko-KR" alt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강의교안 이용 안내</a:t>
            </a:r>
            <a:r>
              <a:rPr lang="en-US" altLang="ko-KR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charset="0"/>
                <a:cs typeface="Arial" charset="0"/>
              </a:rPr>
              <a:t>본 강의교안의 저작권은 한빛아카데미㈜에 있습니다</a:t>
            </a:r>
            <a:r>
              <a:rPr lang="en-US" altLang="ko-KR" sz="1200" dirty="0">
                <a:solidFill>
                  <a:prstClr val="black"/>
                </a:solidFill>
                <a:latin typeface="Arial" charset="0"/>
                <a:cs typeface="Arial" charset="0"/>
              </a:rPr>
              <a:t>.</a:t>
            </a:r>
            <a:r>
              <a:rPr lang="ko-KR" altLang="en-US" sz="1200" dirty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endParaRPr lang="en-US" altLang="ko-KR" sz="1200" dirty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이 자료를 무단으로 전제하거나 배포할 경우 저작권법 </a:t>
            </a:r>
            <a:r>
              <a:rPr lang="en-US" altLang="ko-KR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136</a:t>
            </a:r>
            <a:r>
              <a:rPr lang="ko-KR" altLang="en-US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조에 의거하여 처벌을 받을 수 있습니다</a:t>
            </a:r>
            <a:r>
              <a:rPr lang="en-US" altLang="ko-KR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ko-KR" altLang="en-US" sz="14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IT CookBook, Android Studio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를 활용한 </a:t>
            </a:r>
            <a:r>
              <a:rPr kumimoji="0" lang="ko-KR" altLang="en-US" b="1" dirty="0" err="1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안드로이드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 프로그래밍</a:t>
            </a: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(6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판</a:t>
            </a: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)</a:t>
            </a:r>
            <a:endParaRPr lang="ko-KR" altLang="en-US" sz="1100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19711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7" name="Picture 4" descr="C:\Users\김현용\Desktop\제호.jpg">
            <a:extLst>
              <a:ext uri="{FF2B5EF4-FFF2-40B4-BE49-F238E27FC236}">
                <a16:creationId xmlns="" xmlns:a16="http://schemas.microsoft.com/office/drawing/2014/main" id="{8A47DB1E-0B2D-4888-86CE-86A537C77F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6" y="301752"/>
            <a:ext cx="1591057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46399CC-11A0-25BE-2B67-B6C769B2B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3887" r="-4137" b="11410"/>
          <a:stretch/>
        </p:blipFill>
        <p:spPr>
          <a:xfrm>
            <a:off x="2152159" y="301752"/>
            <a:ext cx="4839681" cy="49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86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151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defRPr/>
            </a:pPr>
            <a:r>
              <a:rPr lang="ko-KR" altLang="en-US" sz="44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84181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defRPr/>
            </a:pPr>
            <a:r>
              <a:rPr lang="ko-KR" altLang="en-US" sz="44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725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t>/ 68</a:t>
            </a:r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fld id="{B921D178-B3E2-41DF-B6F9-C73B8CC656FA}" type="slidenum">
              <a:rPr lang="ko-KR" altLang="en-US" sz="140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95088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t>/ 33</a:t>
            </a:r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fld id="{B921D178-B3E2-41DF-B6F9-C73B8CC656FA}" type="slidenum">
              <a:rPr lang="ko-KR" altLang="en-US" sz="140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40431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2023 Hanbit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prstClr val="white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F255C85-DC65-4BAA-5AD0-8C00994235FE}"/>
              </a:ext>
            </a:extLst>
          </p:cNvPr>
          <p:cNvSpPr txBox="1"/>
          <p:nvPr userDrawn="1"/>
        </p:nvSpPr>
        <p:spPr>
          <a:xfrm>
            <a:off x="2395902" y="2334358"/>
            <a:ext cx="4528039" cy="13452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6000" b="1" dirty="0">
                <a:solidFill>
                  <a:srgbClr val="ED7D31">
                    <a:lumMod val="50000"/>
                  </a:srgbClr>
                </a:solidFill>
                <a:latin typeface="Arial" charset="0"/>
                <a:cs typeface="Arial" charset="0"/>
              </a:rPr>
              <a:t>Thank You!</a:t>
            </a:r>
            <a:endParaRPr lang="ko-KR" altLang="en-US" sz="6000" b="1" dirty="0">
              <a:solidFill>
                <a:srgbClr val="ED7D31">
                  <a:lumMod val="50000"/>
                </a:srgb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99423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2">
              <a:lumMod val="50000"/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rgbClr val="70AD47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97015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8811197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[</a:t>
            </a:r>
            <a:r>
              <a:rPr lang="ko-KR" altLang="en-US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강의교안 이용 안내</a:t>
            </a:r>
            <a:r>
              <a:rPr lang="en-US" altLang="ko-KR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  <a:latin typeface="Arial" charset="0"/>
                <a:cs typeface="Arial" charset="0"/>
              </a:rPr>
              <a:t>본 강의교안의 저작권은 한빛아카데미㈜에 </a:t>
            </a:r>
            <a: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/>
            </a:r>
            <a:b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r>
              <a:rPr lang="ko-KR" altLang="en-US" sz="1400" dirty="0">
                <a:solidFill>
                  <a:prstClr val="black"/>
                </a:solidFill>
                <a:latin typeface="Arial" charset="0"/>
                <a:cs typeface="Arial" charset="0"/>
              </a:rPr>
              <a:t>있습니다</a:t>
            </a:r>
            <a: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>.</a:t>
            </a:r>
            <a:r>
              <a:rPr lang="ko-KR" altLang="en-US" sz="1400" dirty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endParaRPr lang="en-US" altLang="ko-KR" sz="1400" dirty="0">
              <a:solidFill>
                <a:srgbClr val="222222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=""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8413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[</a:t>
            </a:r>
            <a:r>
              <a:rPr lang="ko-KR" alt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강의교안 이용 안내</a:t>
            </a:r>
            <a:r>
              <a:rPr lang="en-US" altLang="ko-KR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charset="0"/>
                <a:cs typeface="Arial" charset="0"/>
              </a:rPr>
              <a:t>본 강의교안의 저작권은 한빛아카데미㈜에 있습니다</a:t>
            </a:r>
            <a:r>
              <a:rPr lang="en-US" altLang="ko-KR" sz="1200" dirty="0">
                <a:solidFill>
                  <a:prstClr val="black"/>
                </a:solidFill>
                <a:latin typeface="Arial" charset="0"/>
                <a:cs typeface="Arial" charset="0"/>
              </a:rPr>
              <a:t>.</a:t>
            </a:r>
            <a:r>
              <a:rPr lang="ko-KR" altLang="en-US" sz="1200" dirty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endParaRPr lang="en-US" altLang="ko-KR" sz="1200" dirty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이 자료를 무단으로 전제하거나 배포할 경우 저작권법 </a:t>
            </a:r>
            <a:r>
              <a:rPr lang="en-US" altLang="ko-KR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136</a:t>
            </a:r>
            <a:r>
              <a:rPr lang="ko-KR" altLang="en-US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조에 의거하여 처벌을 받을 수 있습니다</a:t>
            </a:r>
            <a:r>
              <a:rPr lang="en-US" altLang="ko-KR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ko-KR" altLang="en-US" sz="14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IT CookBook, Android Studio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를 활용한 </a:t>
            </a:r>
            <a:r>
              <a:rPr kumimoji="0" lang="ko-KR" altLang="en-US" b="1" dirty="0" err="1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안드로이드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 프로그래밍</a:t>
            </a: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(6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판</a:t>
            </a: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)</a:t>
            </a:r>
            <a:endParaRPr lang="ko-KR" altLang="en-US" sz="1100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99493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7" name="Picture 4" descr="C:\Users\김현용\Desktop\제호.jpg">
            <a:extLst>
              <a:ext uri="{FF2B5EF4-FFF2-40B4-BE49-F238E27FC236}">
                <a16:creationId xmlns="" xmlns:a16="http://schemas.microsoft.com/office/drawing/2014/main" id="{8A47DB1E-0B2D-4888-86CE-86A537C77F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6" y="301752"/>
            <a:ext cx="1591057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46399CC-11A0-25BE-2B67-B6C769B2B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3887" r="-4137" b="11410"/>
          <a:stretch/>
        </p:blipFill>
        <p:spPr>
          <a:xfrm>
            <a:off x="2152159" y="301752"/>
            <a:ext cx="4839681" cy="49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3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313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defRPr/>
            </a:pPr>
            <a:r>
              <a:rPr lang="ko-KR" altLang="en-US" sz="44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69090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defRPr/>
            </a:pPr>
            <a:r>
              <a:rPr lang="ko-KR" altLang="en-US" sz="44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80092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t>/ 68</a:t>
            </a:r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fld id="{B921D178-B3E2-41DF-B6F9-C73B8CC656FA}" type="slidenum">
              <a:rPr lang="ko-KR" altLang="en-US" sz="140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89657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t>/ 33</a:t>
            </a:r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fld id="{B921D178-B3E2-41DF-B6F9-C73B8CC656FA}" type="slidenum">
              <a:rPr lang="ko-KR" altLang="en-US" sz="140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43799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2023 Hanbit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prstClr val="white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F255C85-DC65-4BAA-5AD0-8C00994235FE}"/>
              </a:ext>
            </a:extLst>
          </p:cNvPr>
          <p:cNvSpPr txBox="1"/>
          <p:nvPr userDrawn="1"/>
        </p:nvSpPr>
        <p:spPr>
          <a:xfrm>
            <a:off x="2395902" y="2334358"/>
            <a:ext cx="4528039" cy="13452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6000" b="1" dirty="0">
                <a:solidFill>
                  <a:srgbClr val="ED7D31">
                    <a:lumMod val="50000"/>
                  </a:srgbClr>
                </a:solidFill>
                <a:latin typeface="Arial" charset="0"/>
                <a:cs typeface="Arial" charset="0"/>
              </a:rPr>
              <a:t>Thank You!</a:t>
            </a:r>
            <a:endParaRPr lang="ko-KR" altLang="en-US" sz="6000" b="1" dirty="0">
              <a:solidFill>
                <a:srgbClr val="ED7D31">
                  <a:lumMod val="50000"/>
                </a:srgb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54000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2">
              <a:lumMod val="50000"/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rgbClr val="70AD47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27675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A3A2D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grpSp>
        <p:nvGrpSpPr>
          <p:cNvPr id="19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083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© 2015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[</a:t>
            </a: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강의교안 이용 안내</a:t>
            </a: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]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본 강의교안의 저작권은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한빛아카데미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㈜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에 있습니다</a:t>
            </a: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84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027" name="Picture 3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5" y="846366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059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 userDrawn="1"/>
        </p:nvSpPr>
        <p:spPr bwMode="auto">
          <a:xfrm>
            <a:off x="2457450" y="5774554"/>
            <a:ext cx="66865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b="1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를</a:t>
            </a:r>
            <a:r>
              <a:rPr lang="ko-KR" altLang="en-US" sz="1800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 프로그래밍</a:t>
            </a:r>
            <a:endParaRPr lang="de-DE" altLang="ko-KR" sz="1200" dirty="0" smtClean="0">
              <a:solidFill>
                <a:srgbClr val="FFFFFF">
                  <a:lumMod val="5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887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32795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195070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587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 smtClean="0">
                <a:solidFill>
                  <a:srgbClr val="000000"/>
                </a:solidFill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 smtClean="0">
              <a:solidFill>
                <a:srgbClr val="000000"/>
              </a:solidFill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2700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782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7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5400" b="1" kern="10" spc="50" dirty="0">
                <a:ln w="12700" cmpd="sng">
                  <a:solidFill>
                    <a:srgbClr val="B5914F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B5914F">
                    <a:tint val="1000"/>
                  </a:srgbClr>
                </a:solidFill>
                <a:effectLst>
                  <a:glow rad="53100">
                    <a:srgbClr val="B5914F">
                      <a:satMod val="180000"/>
                      <a:alpha val="30000"/>
                    </a:srgbClr>
                  </a:glow>
                </a:effectLst>
                <a:latin typeface="Impact" pitchFamily="34" charset="0"/>
                <a:cs typeface="Arial" charset="0"/>
              </a:rPr>
              <a:t>Thank You !</a:t>
            </a:r>
            <a:endParaRPr lang="ko-KR" altLang="en-US" sz="5400" b="1" kern="10" spc="50" dirty="0">
              <a:ln w="12700" cmpd="sng">
                <a:solidFill>
                  <a:srgbClr val="B5914F">
                    <a:satMod val="120000"/>
                    <a:shade val="80000"/>
                  </a:srgbClr>
                </a:solidFill>
                <a:prstDash val="solid"/>
              </a:ln>
              <a:solidFill>
                <a:srgbClr val="B5914F">
                  <a:tint val="1000"/>
                </a:srgbClr>
              </a:solidFill>
              <a:effectLst>
                <a:glow rad="53100">
                  <a:srgbClr val="B5914F">
                    <a:satMod val="180000"/>
                    <a:alpha val="30000"/>
                  </a:srgbClr>
                </a:glow>
              </a:effectLst>
              <a:latin typeface="Impact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040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33744"/>
            <a:ext cx="756084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836712"/>
            <a:ext cx="756084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85" y="58494"/>
            <a:ext cx="1605915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94865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4"/>
            <a:ext cx="9144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6534150" y="1095375"/>
            <a:ext cx="260985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0" y="1457324"/>
            <a:ext cx="2790825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2259106" y="1173840"/>
            <a:ext cx="4625788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511300" y="4953000"/>
            <a:ext cx="6121400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1511300" y="5486401"/>
            <a:ext cx="612140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276350" y="4095750"/>
            <a:ext cx="6477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7677150" y="1685926"/>
            <a:ext cx="714374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772417" y="2293241"/>
            <a:ext cx="55639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29866" y="2027571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229878" y="223571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129991" y="2646696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1520516" y="2513346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569847" y="335331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2512061" y="144091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2274372" y="1375581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7439686" y="2108497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7397805" y="2554550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7223301" y="2812628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7125579" y="1081550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8814776" y="2708114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8968339" y="2617372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6686505" y="1327210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8675173" y="1835595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135137" y="4376370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3396345" y="6021288"/>
            <a:ext cx="350985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5398261" y="6021288"/>
            <a:ext cx="349396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3897618" y="6021288"/>
            <a:ext cx="349396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4896987" y="6021288"/>
            <a:ext cx="350985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4397303" y="6021288"/>
            <a:ext cx="349396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08006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296617" y="2242080"/>
            <a:ext cx="1046408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0" y="3352142"/>
            <a:ext cx="1343025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536" y="2242080"/>
            <a:ext cx="1046408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149542" y="3190864"/>
            <a:ext cx="992894" cy="1267727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772417" y="2254510"/>
            <a:ext cx="55639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29866" y="1988840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229878" y="219698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986923" y="1731957"/>
            <a:ext cx="2541585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2996581" y="1700808"/>
            <a:ext cx="620265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1592284"/>
            <a:ext cx="4896544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280391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3707904" y="2801569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707904" y="3322747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3707904" y="3843925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707904" y="4365104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7701258" y="1215430"/>
            <a:ext cx="1442741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6183748" y="620866"/>
            <a:ext cx="2960252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8814776" y="2708114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8968339" y="2617372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8675173" y="1835595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6974904" y="6597352"/>
            <a:ext cx="21336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30103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1813662" y="3244335"/>
            <a:ext cx="1296144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290136" y="3407330"/>
            <a:ext cx="5151566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3290136" y="3922106"/>
            <a:ext cx="5151566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102160" y="1751683"/>
            <a:ext cx="1323055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7701258" y="1215430"/>
            <a:ext cx="1442741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2843808" y="1700808"/>
            <a:ext cx="620265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474371" y="824344"/>
            <a:ext cx="620265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5363" y="2677734"/>
            <a:ext cx="1343025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784504" y="2717784"/>
            <a:ext cx="1400488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6008335" y="1361607"/>
            <a:ext cx="3135665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8814776" y="2708114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8968339" y="2617372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8675173" y="1835595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053431" y="1846123"/>
            <a:ext cx="1790377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04702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467100" y="3760421"/>
            <a:ext cx="22098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3338111" y="2110310"/>
            <a:ext cx="2467778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2766053" y="3066723"/>
            <a:ext cx="539154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5841234" y="3066723"/>
            <a:ext cx="536714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3536068" y="3066723"/>
            <a:ext cx="536714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5071218" y="3066723"/>
            <a:ext cx="539154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4303643" y="3066723"/>
            <a:ext cx="536714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540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43764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85" y="58494"/>
            <a:ext cx="1605915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4504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[</a:t>
            </a:r>
            <a:r>
              <a:rPr lang="ko-KR" altLang="en-US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강의교안 이용 안내</a:t>
            </a:r>
            <a:r>
              <a:rPr lang="en-US" altLang="ko-KR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  <a:latin typeface="Arial" charset="0"/>
                <a:cs typeface="Arial" charset="0"/>
              </a:rPr>
              <a:t>본 강의교안의 저작권은 한빛아카데미㈜에 </a:t>
            </a:r>
            <a: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/>
            </a:r>
            <a:b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r>
              <a:rPr lang="ko-KR" altLang="en-US" sz="1400" dirty="0">
                <a:solidFill>
                  <a:prstClr val="black"/>
                </a:solidFill>
                <a:latin typeface="Arial" charset="0"/>
                <a:cs typeface="Arial" charset="0"/>
              </a:rPr>
              <a:t>있습니다</a:t>
            </a:r>
            <a: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>.</a:t>
            </a:r>
            <a:r>
              <a:rPr lang="ko-KR" altLang="en-US" sz="1400" dirty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endParaRPr lang="en-US" altLang="ko-KR" sz="1400" dirty="0">
              <a:solidFill>
                <a:srgbClr val="222222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=""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99429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[</a:t>
            </a:r>
            <a:r>
              <a:rPr lang="ko-KR" alt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강의교안 이용 안내</a:t>
            </a:r>
            <a:r>
              <a:rPr lang="en-US" altLang="ko-KR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charset="0"/>
                <a:cs typeface="Arial" charset="0"/>
              </a:rPr>
              <a:t>본 강의교안의 저작권은 한빛아카데미㈜에 있습니다</a:t>
            </a:r>
            <a:r>
              <a:rPr lang="en-US" altLang="ko-KR" sz="1200" dirty="0">
                <a:solidFill>
                  <a:prstClr val="black"/>
                </a:solidFill>
                <a:latin typeface="Arial" charset="0"/>
                <a:cs typeface="Arial" charset="0"/>
              </a:rPr>
              <a:t>.</a:t>
            </a:r>
            <a:r>
              <a:rPr lang="ko-KR" altLang="en-US" sz="1200" dirty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endParaRPr lang="en-US" altLang="ko-KR" sz="1200" dirty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이 자료를 무단으로 전제하거나 배포할 경우 저작권법 </a:t>
            </a:r>
            <a:r>
              <a:rPr lang="en-US" altLang="ko-KR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136</a:t>
            </a:r>
            <a:r>
              <a:rPr lang="ko-KR" altLang="en-US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조에 의거하여 처벌을 받을 수 있습니다</a:t>
            </a:r>
            <a:r>
              <a:rPr lang="en-US" altLang="ko-KR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ko-KR" altLang="en-US" sz="14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IT CookBook, Android Studio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를 활용한 </a:t>
            </a:r>
            <a:r>
              <a:rPr kumimoji="0" lang="ko-KR" altLang="en-US" b="1" dirty="0" err="1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안드로이드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 프로그래밍</a:t>
            </a: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(6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판</a:t>
            </a: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)</a:t>
            </a:r>
            <a:endParaRPr lang="ko-KR" altLang="en-US" sz="1100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47991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7" name="Picture 4" descr="C:\Users\김현용\Desktop\제호.jpg">
            <a:extLst>
              <a:ext uri="{FF2B5EF4-FFF2-40B4-BE49-F238E27FC236}">
                <a16:creationId xmlns="" xmlns:a16="http://schemas.microsoft.com/office/drawing/2014/main" id="{8A47DB1E-0B2D-4888-86CE-86A537C77F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6" y="301752"/>
            <a:ext cx="1591057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46399CC-11A0-25BE-2B67-B6C769B2B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3887" r="-4137" b="11410"/>
          <a:stretch/>
        </p:blipFill>
        <p:spPr>
          <a:xfrm>
            <a:off x="2152159" y="301752"/>
            <a:ext cx="4839681" cy="49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6610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defRPr/>
            </a:pPr>
            <a:r>
              <a:rPr lang="ko-KR" altLang="en-US" sz="44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8419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defRPr/>
            </a:pPr>
            <a:r>
              <a:rPr lang="ko-KR" altLang="en-US" sz="44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77886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t>/ 68</a:t>
            </a:r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fld id="{B921D178-B3E2-41DF-B6F9-C73B8CC656FA}" type="slidenum">
              <a:rPr lang="ko-KR" altLang="en-US" sz="140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25528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t>/ 33</a:t>
            </a:r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fld id="{B921D178-B3E2-41DF-B6F9-C73B8CC656FA}" type="slidenum">
              <a:rPr lang="ko-KR" altLang="en-US" sz="140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45810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2023 Hanbit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prstClr val="white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F255C85-DC65-4BAA-5AD0-8C00994235FE}"/>
              </a:ext>
            </a:extLst>
          </p:cNvPr>
          <p:cNvSpPr txBox="1"/>
          <p:nvPr userDrawn="1"/>
        </p:nvSpPr>
        <p:spPr>
          <a:xfrm>
            <a:off x="2395902" y="2334358"/>
            <a:ext cx="4528039" cy="13452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6000" b="1" dirty="0">
                <a:solidFill>
                  <a:srgbClr val="ED7D31">
                    <a:lumMod val="50000"/>
                  </a:srgbClr>
                </a:solidFill>
                <a:latin typeface="Arial" charset="0"/>
                <a:cs typeface="Arial" charset="0"/>
              </a:rPr>
              <a:t>Thank You!</a:t>
            </a:r>
            <a:endParaRPr lang="ko-KR" altLang="en-US" sz="6000" b="1" dirty="0">
              <a:solidFill>
                <a:srgbClr val="ED7D31">
                  <a:lumMod val="50000"/>
                </a:srgb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3369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2">
              <a:lumMod val="50000"/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rgbClr val="70AD47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079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39817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[</a:t>
            </a:r>
            <a:r>
              <a:rPr lang="ko-KR" altLang="en-US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강의교안 이용 안내</a:t>
            </a:r>
            <a:r>
              <a:rPr lang="en-US" altLang="ko-KR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  <a:latin typeface="Arial" charset="0"/>
                <a:cs typeface="Arial" charset="0"/>
              </a:rPr>
              <a:t>본 강의교안의 저작권은 한빛아카데미㈜에 </a:t>
            </a:r>
            <a: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/>
            </a:r>
            <a:b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r>
              <a:rPr lang="ko-KR" altLang="en-US" sz="1400" dirty="0">
                <a:solidFill>
                  <a:prstClr val="black"/>
                </a:solidFill>
                <a:latin typeface="Arial" charset="0"/>
                <a:cs typeface="Arial" charset="0"/>
              </a:rPr>
              <a:t>있습니다</a:t>
            </a:r>
            <a: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>.</a:t>
            </a:r>
            <a:r>
              <a:rPr lang="ko-KR" altLang="en-US" sz="1400" dirty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endParaRPr lang="en-US" altLang="ko-KR" sz="1400" dirty="0">
              <a:solidFill>
                <a:srgbClr val="222222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=""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69074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[</a:t>
            </a:r>
            <a:r>
              <a:rPr lang="ko-KR" alt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강의교안 이용 안내</a:t>
            </a:r>
            <a:r>
              <a:rPr lang="en-US" altLang="ko-KR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charset="0"/>
                <a:cs typeface="Arial" charset="0"/>
              </a:rPr>
              <a:t>본 강의교안의 저작권은 한빛아카데미㈜에 있습니다</a:t>
            </a:r>
            <a:r>
              <a:rPr lang="en-US" altLang="ko-KR" sz="1200" dirty="0">
                <a:solidFill>
                  <a:prstClr val="black"/>
                </a:solidFill>
                <a:latin typeface="Arial" charset="0"/>
                <a:cs typeface="Arial" charset="0"/>
              </a:rPr>
              <a:t>.</a:t>
            </a:r>
            <a:r>
              <a:rPr lang="ko-KR" altLang="en-US" sz="1200" dirty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endParaRPr lang="en-US" altLang="ko-KR" sz="1200" dirty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이 자료를 무단으로 전제하거나 배포할 경우 저작권법 </a:t>
            </a:r>
            <a:r>
              <a:rPr lang="en-US" altLang="ko-KR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136</a:t>
            </a:r>
            <a:r>
              <a:rPr lang="ko-KR" altLang="en-US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조에 의거하여 처벌을 받을 수 있습니다</a:t>
            </a:r>
            <a:r>
              <a:rPr lang="en-US" altLang="ko-KR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ko-KR" altLang="en-US" sz="14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IT CookBook, Android Studio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를 활용한 </a:t>
            </a:r>
            <a:r>
              <a:rPr kumimoji="0" lang="ko-KR" altLang="en-US" b="1" dirty="0" err="1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안드로이드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 프로그래밍</a:t>
            </a: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(6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판</a:t>
            </a: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)</a:t>
            </a:r>
            <a:endParaRPr lang="ko-KR" altLang="en-US" sz="1100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2414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7" name="Picture 4" descr="C:\Users\김현용\Desktop\제호.jpg">
            <a:extLst>
              <a:ext uri="{FF2B5EF4-FFF2-40B4-BE49-F238E27FC236}">
                <a16:creationId xmlns="" xmlns:a16="http://schemas.microsoft.com/office/drawing/2014/main" id="{8A47DB1E-0B2D-4888-86CE-86A537C77F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6" y="301752"/>
            <a:ext cx="1591057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46399CC-11A0-25BE-2B67-B6C769B2B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3887" r="-4137" b="11410"/>
          <a:stretch/>
        </p:blipFill>
        <p:spPr>
          <a:xfrm>
            <a:off x="2152159" y="301752"/>
            <a:ext cx="4839681" cy="49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1297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defRPr/>
            </a:pPr>
            <a:r>
              <a:rPr lang="ko-KR" altLang="en-US" sz="44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4617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defRPr/>
            </a:pPr>
            <a:r>
              <a:rPr lang="ko-KR" altLang="en-US" sz="44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16676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t>/ 68</a:t>
            </a:r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fld id="{B921D178-B3E2-41DF-B6F9-C73B8CC656FA}" type="slidenum">
              <a:rPr lang="ko-KR" altLang="en-US" sz="140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18123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t>/ 33</a:t>
            </a:r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fld id="{B921D178-B3E2-41DF-B6F9-C73B8CC656FA}" type="slidenum">
              <a:rPr lang="ko-KR" altLang="en-US" sz="140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90492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2023 Hanbit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prstClr val="white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F255C85-DC65-4BAA-5AD0-8C00994235FE}"/>
              </a:ext>
            </a:extLst>
          </p:cNvPr>
          <p:cNvSpPr txBox="1"/>
          <p:nvPr userDrawn="1"/>
        </p:nvSpPr>
        <p:spPr>
          <a:xfrm>
            <a:off x="2395902" y="2334358"/>
            <a:ext cx="4528039" cy="13452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6000" b="1" dirty="0">
                <a:solidFill>
                  <a:srgbClr val="ED7D31">
                    <a:lumMod val="50000"/>
                  </a:srgbClr>
                </a:solidFill>
                <a:latin typeface="Arial" charset="0"/>
                <a:cs typeface="Arial" charset="0"/>
              </a:rPr>
              <a:t>Thank You!</a:t>
            </a:r>
            <a:endParaRPr lang="ko-KR" altLang="en-US" sz="6000" b="1" dirty="0">
              <a:solidFill>
                <a:srgbClr val="ED7D31">
                  <a:lumMod val="50000"/>
                </a:srgb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30365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2">
              <a:lumMod val="50000"/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rgbClr val="70AD47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12131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[</a:t>
            </a:r>
            <a:r>
              <a:rPr lang="ko-KR" altLang="en-US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강의교안 이용 안내</a:t>
            </a:r>
            <a:r>
              <a:rPr lang="en-US" altLang="ko-KR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  <a:latin typeface="Arial" charset="0"/>
                <a:cs typeface="Arial" charset="0"/>
              </a:rPr>
              <a:t>본 강의교안의 저작권은 한빛아카데미㈜에 </a:t>
            </a:r>
            <a: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/>
            </a:r>
            <a:b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r>
              <a:rPr lang="ko-KR" altLang="en-US" sz="1400" dirty="0">
                <a:solidFill>
                  <a:prstClr val="black"/>
                </a:solidFill>
                <a:latin typeface="Arial" charset="0"/>
                <a:cs typeface="Arial" charset="0"/>
              </a:rPr>
              <a:t>있습니다</a:t>
            </a:r>
            <a: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>.</a:t>
            </a:r>
            <a:r>
              <a:rPr lang="ko-KR" altLang="en-US" sz="1400" dirty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endParaRPr lang="en-US" altLang="ko-KR" sz="1400" dirty="0">
              <a:solidFill>
                <a:srgbClr val="222222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=""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710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5075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44447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[</a:t>
            </a:r>
            <a:r>
              <a:rPr lang="ko-KR" alt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강의교안 이용 안내</a:t>
            </a:r>
            <a:r>
              <a:rPr lang="en-US" altLang="ko-KR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charset="0"/>
                <a:cs typeface="Arial" charset="0"/>
              </a:rPr>
              <a:t>본 강의교안의 저작권은 한빛아카데미㈜에 있습니다</a:t>
            </a:r>
            <a:r>
              <a:rPr lang="en-US" altLang="ko-KR" sz="1200" dirty="0">
                <a:solidFill>
                  <a:prstClr val="black"/>
                </a:solidFill>
                <a:latin typeface="Arial" charset="0"/>
                <a:cs typeface="Arial" charset="0"/>
              </a:rPr>
              <a:t>.</a:t>
            </a:r>
            <a:r>
              <a:rPr lang="ko-KR" altLang="en-US" sz="1200" dirty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endParaRPr lang="en-US" altLang="ko-KR" sz="1200" dirty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이 자료를 무단으로 전제하거나 배포할 경우 저작권법 </a:t>
            </a:r>
            <a:r>
              <a:rPr lang="en-US" altLang="ko-KR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136</a:t>
            </a:r>
            <a:r>
              <a:rPr lang="ko-KR" altLang="en-US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조에 의거하여 처벌을 받을 수 있습니다</a:t>
            </a:r>
            <a:r>
              <a:rPr lang="en-US" altLang="ko-KR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ko-KR" altLang="en-US" sz="14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IT CookBook, Android Studio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를 활용한 </a:t>
            </a:r>
            <a:r>
              <a:rPr kumimoji="0" lang="ko-KR" altLang="en-US" b="1" dirty="0" err="1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안드로이드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 프로그래밍</a:t>
            </a: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(6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판</a:t>
            </a: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)</a:t>
            </a:r>
            <a:endParaRPr lang="ko-KR" altLang="en-US" sz="1100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386897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7" name="Picture 4" descr="C:\Users\김현용\Desktop\제호.jpg">
            <a:extLst>
              <a:ext uri="{FF2B5EF4-FFF2-40B4-BE49-F238E27FC236}">
                <a16:creationId xmlns="" xmlns:a16="http://schemas.microsoft.com/office/drawing/2014/main" id="{8A47DB1E-0B2D-4888-86CE-86A537C77F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6" y="301752"/>
            <a:ext cx="1591057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46399CC-11A0-25BE-2B67-B6C769B2B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3887" r="-4137" b="11410"/>
          <a:stretch/>
        </p:blipFill>
        <p:spPr>
          <a:xfrm>
            <a:off x="2152159" y="301752"/>
            <a:ext cx="4839681" cy="49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73226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defRPr/>
            </a:pPr>
            <a:r>
              <a:rPr lang="ko-KR" altLang="en-US" sz="44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91013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defRPr/>
            </a:pPr>
            <a:r>
              <a:rPr lang="ko-KR" altLang="en-US" sz="44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06014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t>/ 68</a:t>
            </a:r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fld id="{B921D178-B3E2-41DF-B6F9-C73B8CC656FA}" type="slidenum">
              <a:rPr lang="ko-KR" altLang="en-US" sz="140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91577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t>/ 33</a:t>
            </a:r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fld id="{B921D178-B3E2-41DF-B6F9-C73B8CC656FA}" type="slidenum">
              <a:rPr lang="ko-KR" altLang="en-US" sz="140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068159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2023 Hanbit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prstClr val="white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F255C85-DC65-4BAA-5AD0-8C00994235FE}"/>
              </a:ext>
            </a:extLst>
          </p:cNvPr>
          <p:cNvSpPr txBox="1"/>
          <p:nvPr userDrawn="1"/>
        </p:nvSpPr>
        <p:spPr>
          <a:xfrm>
            <a:off x="2395902" y="2334358"/>
            <a:ext cx="4528039" cy="13452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6000" b="1" dirty="0">
                <a:solidFill>
                  <a:srgbClr val="ED7D31">
                    <a:lumMod val="50000"/>
                  </a:srgbClr>
                </a:solidFill>
                <a:latin typeface="Arial" charset="0"/>
                <a:cs typeface="Arial" charset="0"/>
              </a:rPr>
              <a:t>Thank You!</a:t>
            </a:r>
            <a:endParaRPr lang="ko-KR" altLang="en-US" sz="6000" b="1" dirty="0">
              <a:solidFill>
                <a:srgbClr val="ED7D31">
                  <a:lumMod val="50000"/>
                </a:srgb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791542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2">
              <a:lumMod val="50000"/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rgbClr val="70AD47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41271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[</a:t>
            </a:r>
            <a:r>
              <a:rPr lang="ko-KR" altLang="en-US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강의교안 이용 안내</a:t>
            </a:r>
            <a:r>
              <a:rPr lang="en-US" altLang="ko-KR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  <a:latin typeface="Arial" charset="0"/>
                <a:cs typeface="Arial" charset="0"/>
              </a:rPr>
              <a:t>본 강의교안의 저작권은 한빛아카데미㈜에 </a:t>
            </a:r>
            <a: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/>
            </a:r>
            <a:b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r>
              <a:rPr lang="ko-KR" altLang="en-US" sz="1400" dirty="0">
                <a:solidFill>
                  <a:prstClr val="black"/>
                </a:solidFill>
                <a:latin typeface="Arial" charset="0"/>
                <a:cs typeface="Arial" charset="0"/>
              </a:rPr>
              <a:t>있습니다</a:t>
            </a:r>
            <a: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>.</a:t>
            </a:r>
            <a:r>
              <a:rPr lang="ko-KR" altLang="en-US" sz="1400" dirty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endParaRPr lang="en-US" altLang="ko-KR" sz="1400" dirty="0">
              <a:solidFill>
                <a:srgbClr val="222222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=""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77173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[</a:t>
            </a:r>
            <a:r>
              <a:rPr lang="ko-KR" alt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강의교안 이용 안내</a:t>
            </a:r>
            <a:r>
              <a:rPr lang="en-US" altLang="ko-KR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charset="0"/>
                <a:cs typeface="Arial" charset="0"/>
              </a:rPr>
              <a:t>본 강의교안의 저작권은 한빛아카데미㈜에 있습니다</a:t>
            </a:r>
            <a:r>
              <a:rPr lang="en-US" altLang="ko-KR" sz="1200" dirty="0">
                <a:solidFill>
                  <a:prstClr val="black"/>
                </a:solidFill>
                <a:latin typeface="Arial" charset="0"/>
                <a:cs typeface="Arial" charset="0"/>
              </a:rPr>
              <a:t>.</a:t>
            </a:r>
            <a:r>
              <a:rPr lang="ko-KR" altLang="en-US" sz="1200" dirty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endParaRPr lang="en-US" altLang="ko-KR" sz="1200" dirty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이 자료를 무단으로 전제하거나 배포할 경우 저작권법 </a:t>
            </a:r>
            <a:r>
              <a:rPr lang="en-US" altLang="ko-KR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136</a:t>
            </a:r>
            <a:r>
              <a:rPr lang="ko-KR" altLang="en-US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조에 의거하여 처벌을 받을 수 있습니다</a:t>
            </a:r>
            <a:r>
              <a:rPr lang="en-US" altLang="ko-KR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ko-KR" altLang="en-US" sz="14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IT CookBook, Android Studio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를 활용한 </a:t>
            </a:r>
            <a:r>
              <a:rPr kumimoji="0" lang="ko-KR" altLang="en-US" b="1" dirty="0" err="1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안드로이드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 프로그래밍</a:t>
            </a: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(6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판</a:t>
            </a: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)</a:t>
            </a:r>
            <a:endParaRPr lang="ko-KR" altLang="en-US" sz="1100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1848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4526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7" name="Picture 4" descr="C:\Users\김현용\Desktop\제호.jpg">
            <a:extLst>
              <a:ext uri="{FF2B5EF4-FFF2-40B4-BE49-F238E27FC236}">
                <a16:creationId xmlns="" xmlns:a16="http://schemas.microsoft.com/office/drawing/2014/main" id="{8A47DB1E-0B2D-4888-86CE-86A537C77F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6" y="301752"/>
            <a:ext cx="1591057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46399CC-11A0-25BE-2B67-B6C769B2B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3887" r="-4137" b="11410"/>
          <a:stretch/>
        </p:blipFill>
        <p:spPr>
          <a:xfrm>
            <a:off x="2152159" y="301752"/>
            <a:ext cx="4839681" cy="49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72022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defRPr/>
            </a:pPr>
            <a:r>
              <a:rPr lang="ko-KR" altLang="en-US" sz="44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59915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defRPr/>
            </a:pPr>
            <a:r>
              <a:rPr lang="ko-KR" altLang="en-US" sz="44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02077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t>/ 68</a:t>
            </a:r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fld id="{B921D178-B3E2-41DF-B6F9-C73B8CC656FA}" type="slidenum">
              <a:rPr lang="ko-KR" altLang="en-US" sz="140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72255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t>/ 33</a:t>
            </a:r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fld id="{B921D178-B3E2-41DF-B6F9-C73B8CC656FA}" type="slidenum">
              <a:rPr lang="ko-KR" altLang="en-US" sz="140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804766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2023 Hanbit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prstClr val="white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F255C85-DC65-4BAA-5AD0-8C00994235FE}"/>
              </a:ext>
            </a:extLst>
          </p:cNvPr>
          <p:cNvSpPr txBox="1"/>
          <p:nvPr userDrawn="1"/>
        </p:nvSpPr>
        <p:spPr>
          <a:xfrm>
            <a:off x="2395902" y="2334358"/>
            <a:ext cx="4528039" cy="13452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6000" b="1" dirty="0">
                <a:solidFill>
                  <a:srgbClr val="ED7D31">
                    <a:lumMod val="50000"/>
                  </a:srgbClr>
                </a:solidFill>
                <a:latin typeface="Arial" charset="0"/>
                <a:cs typeface="Arial" charset="0"/>
              </a:rPr>
              <a:t>Thank You!</a:t>
            </a:r>
            <a:endParaRPr lang="ko-KR" altLang="en-US" sz="6000" b="1" dirty="0">
              <a:solidFill>
                <a:srgbClr val="ED7D31">
                  <a:lumMod val="50000"/>
                </a:srgb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51929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2">
              <a:lumMod val="50000"/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rgbClr val="70AD47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980371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[</a:t>
            </a:r>
            <a:r>
              <a:rPr lang="ko-KR" altLang="en-US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강의교안 이용 안내</a:t>
            </a:r>
            <a:r>
              <a:rPr lang="en-US" altLang="ko-KR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  <a:latin typeface="Arial" charset="0"/>
                <a:cs typeface="Arial" charset="0"/>
              </a:rPr>
              <a:t>본 강의교안의 저작권은 한빛아카데미㈜에 </a:t>
            </a:r>
            <a: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/>
            </a:r>
            <a:b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r>
              <a:rPr lang="ko-KR" altLang="en-US" sz="1400" dirty="0">
                <a:solidFill>
                  <a:prstClr val="black"/>
                </a:solidFill>
                <a:latin typeface="Arial" charset="0"/>
                <a:cs typeface="Arial" charset="0"/>
              </a:rPr>
              <a:t>있습니다</a:t>
            </a:r>
            <a: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>.</a:t>
            </a:r>
            <a:r>
              <a:rPr lang="ko-KR" altLang="en-US" sz="1400" dirty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endParaRPr lang="en-US" altLang="ko-KR" sz="1400" dirty="0">
              <a:solidFill>
                <a:srgbClr val="222222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=""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310818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[</a:t>
            </a:r>
            <a:r>
              <a:rPr lang="ko-KR" alt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강의교안 이용 안내</a:t>
            </a:r>
            <a:r>
              <a:rPr lang="en-US" altLang="ko-KR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charset="0"/>
                <a:cs typeface="Arial" charset="0"/>
              </a:rPr>
              <a:t>본 강의교안의 저작권은 한빛아카데미㈜에 있습니다</a:t>
            </a:r>
            <a:r>
              <a:rPr lang="en-US" altLang="ko-KR" sz="1200" dirty="0">
                <a:solidFill>
                  <a:prstClr val="black"/>
                </a:solidFill>
                <a:latin typeface="Arial" charset="0"/>
                <a:cs typeface="Arial" charset="0"/>
              </a:rPr>
              <a:t>.</a:t>
            </a:r>
            <a:r>
              <a:rPr lang="ko-KR" altLang="en-US" sz="1200" dirty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endParaRPr lang="en-US" altLang="ko-KR" sz="1200" dirty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이 자료를 무단으로 전제하거나 배포할 경우 저작권법 </a:t>
            </a:r>
            <a:r>
              <a:rPr lang="en-US" altLang="ko-KR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136</a:t>
            </a:r>
            <a:r>
              <a:rPr lang="ko-KR" altLang="en-US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조에 의거하여 처벌을 받을 수 있습니다</a:t>
            </a:r>
            <a:r>
              <a:rPr lang="en-US" altLang="ko-KR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ko-KR" altLang="en-US" sz="14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IT CookBook, Android Studio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를 활용한 </a:t>
            </a:r>
            <a:r>
              <a:rPr kumimoji="0" lang="ko-KR" altLang="en-US" b="1" dirty="0" err="1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안드로이드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 프로그래밍</a:t>
            </a: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(6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판</a:t>
            </a: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)</a:t>
            </a:r>
            <a:endParaRPr lang="ko-KR" altLang="en-US" sz="1100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09804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7" name="Picture 4" descr="C:\Users\김현용\Desktop\제호.jpg">
            <a:extLst>
              <a:ext uri="{FF2B5EF4-FFF2-40B4-BE49-F238E27FC236}">
                <a16:creationId xmlns="" xmlns:a16="http://schemas.microsoft.com/office/drawing/2014/main" id="{8A47DB1E-0B2D-4888-86CE-86A537C77F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6" y="301752"/>
            <a:ext cx="1591057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46399CC-11A0-25BE-2B67-B6C769B2B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3887" r="-4137" b="11410"/>
          <a:stretch/>
        </p:blipFill>
        <p:spPr>
          <a:xfrm>
            <a:off x="2152159" y="301752"/>
            <a:ext cx="4839681" cy="49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769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942848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defRPr/>
            </a:pPr>
            <a:r>
              <a:rPr lang="ko-KR" altLang="en-US" sz="44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497685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defRPr/>
            </a:pPr>
            <a:r>
              <a:rPr lang="ko-KR" altLang="en-US" sz="44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414321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t>/ 68</a:t>
            </a:r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fld id="{B921D178-B3E2-41DF-B6F9-C73B8CC656FA}" type="slidenum">
              <a:rPr lang="ko-KR" altLang="en-US" sz="140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52138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t>/ 33</a:t>
            </a:r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fld id="{B921D178-B3E2-41DF-B6F9-C73B8CC656FA}" type="slidenum">
              <a:rPr lang="ko-KR" altLang="en-US" sz="140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58372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2023 Hanbit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prstClr val="white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F255C85-DC65-4BAA-5AD0-8C00994235FE}"/>
              </a:ext>
            </a:extLst>
          </p:cNvPr>
          <p:cNvSpPr txBox="1"/>
          <p:nvPr userDrawn="1"/>
        </p:nvSpPr>
        <p:spPr>
          <a:xfrm>
            <a:off x="2395902" y="2334358"/>
            <a:ext cx="4528039" cy="13452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6000" b="1" dirty="0">
                <a:solidFill>
                  <a:srgbClr val="ED7D31">
                    <a:lumMod val="50000"/>
                  </a:srgbClr>
                </a:solidFill>
                <a:latin typeface="Arial" charset="0"/>
                <a:cs typeface="Arial" charset="0"/>
              </a:rPr>
              <a:t>Thank You!</a:t>
            </a:r>
            <a:endParaRPr lang="ko-KR" altLang="en-US" sz="6000" b="1" dirty="0">
              <a:solidFill>
                <a:srgbClr val="ED7D31">
                  <a:lumMod val="50000"/>
                </a:srgb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59738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2">
              <a:lumMod val="50000"/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rgbClr val="70AD47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308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970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9113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431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113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948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76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>
              <a:solidFill>
                <a:srgbClr val="EBDDC3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749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0371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9224-6C2C-47C8-941F-43D67D3F9AAB}" type="datetime1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14799947"/>
      </p:ext>
    </p:extLst>
  </p:cSld>
  <p:clrMapOvr>
    <a:masterClrMapping/>
  </p:clrMapOvr>
  <p:hf hdr="0" ft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293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956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8843033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8374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775F55"/>
                </a:solidFill>
              </a:rPr>
              <a:pPr/>
              <a:t>‹#›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407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41301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02437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537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471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7211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>
              <a:solidFill>
                <a:srgbClr val="EBDDC3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51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9224-6C2C-47C8-941F-43D67D3F9AAB}" type="datetime1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86214143"/>
      </p:ext>
    </p:extLst>
  </p:cSld>
  <p:clrMapOvr>
    <a:masterClrMapping/>
  </p:clrMapOvr>
  <p:hf hdr="0" ft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568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448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806504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3604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775F55"/>
                </a:solidFill>
              </a:rPr>
              <a:pPr/>
              <a:t>‹#›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0870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038481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68211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542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339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71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>
              <a:solidFill>
                <a:srgbClr val="EBDDC3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653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9224-6C2C-47C8-941F-43D67D3F9AAB}" type="datetime1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4170075"/>
      </p:ext>
    </p:extLst>
  </p:cSld>
  <p:clrMapOvr>
    <a:masterClrMapping/>
  </p:clrMapOvr>
  <p:hf hdr="0" ft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74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1946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110629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1168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775F55"/>
                </a:solidFill>
              </a:rPr>
              <a:pPr/>
              <a:t>‹#›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9774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071562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86651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2182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2286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895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>
              <a:solidFill>
                <a:srgbClr val="EBDDC3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76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9224-6C2C-47C8-941F-43D67D3F9AAB}" type="datetime1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03754911"/>
      </p:ext>
    </p:extLst>
  </p:cSld>
  <p:clrMapOvr>
    <a:masterClrMapping/>
  </p:clrMapOvr>
  <p:hf hdr="0" ft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15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6783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3956008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0856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775F55"/>
                </a:solidFill>
              </a:rPr>
              <a:pPr/>
              <a:t>‹#›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6587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73784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76033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3633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5876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188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>
              <a:solidFill>
                <a:srgbClr val="EBDDC3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868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9224-6C2C-47C8-941F-43D67D3F9AAB}" type="datetime1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93821070"/>
      </p:ext>
    </p:extLst>
  </p:cSld>
  <p:clrMapOvr>
    <a:masterClrMapping/>
  </p:clrMapOvr>
  <p:hf hdr="0" ft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104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4540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68634186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6020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775F55"/>
                </a:solidFill>
              </a:rPr>
              <a:pPr/>
              <a:t>‹#›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666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44843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4700508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6163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6679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701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>
              <a:solidFill>
                <a:srgbClr val="EBDDC3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084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9224-6C2C-47C8-941F-43D67D3F9AAB}" type="datetime1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64966236"/>
      </p:ext>
    </p:extLst>
  </p:cSld>
  <p:clrMapOvr>
    <a:masterClrMapping/>
  </p:clrMapOvr>
  <p:hf hdr="0" ftr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422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6555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3028851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02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32849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775F55"/>
                </a:solidFill>
              </a:rPr>
              <a:pPr/>
              <a:t>‹#›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79795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1854894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52320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21278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124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>
              <a:solidFill>
                <a:srgbClr val="EBDDC3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94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9224-6C2C-47C8-941F-43D67D3F9AAB}" type="datetime1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200591501"/>
      </p:ext>
    </p:extLst>
  </p:cSld>
  <p:clrMapOvr>
    <a:masterClrMapping/>
  </p:clrMapOvr>
  <p:hf hdr="0" ftr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14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36504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656712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43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42.xml"/><Relationship Id="rId9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159.xml"/><Relationship Id="rId21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5" Type="http://schemas.openxmlformats.org/officeDocument/2006/relationships/theme" Target="../theme/theme16.xml"/><Relationship Id="rId2" Type="http://schemas.openxmlformats.org/officeDocument/2006/relationships/slideLayout" Target="../slideLayouts/slideLayout158.xml"/><Relationship Id="rId16" Type="http://schemas.openxmlformats.org/officeDocument/2006/relationships/slideLayout" Target="../slideLayouts/slideLayout172.xml"/><Relationship Id="rId20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24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61.xml"/><Relationship Id="rId15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66.xml"/><Relationship Id="rId19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8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85.xml"/><Relationship Id="rId10" Type="http://schemas.openxmlformats.org/officeDocument/2006/relationships/theme" Target="../theme/theme17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94.xml"/><Relationship Id="rId10" Type="http://schemas.openxmlformats.org/officeDocument/2006/relationships/theme" Target="../theme/theme18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03.xml"/><Relationship Id="rId10" Type="http://schemas.openxmlformats.org/officeDocument/2006/relationships/theme" Target="../theme/theme19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09.xml"/><Relationship Id="rId1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1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12.xml"/><Relationship Id="rId10" Type="http://schemas.openxmlformats.org/officeDocument/2006/relationships/theme" Target="../theme/theme20.xml"/><Relationship Id="rId4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6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21.xml"/><Relationship Id="rId10" Type="http://schemas.openxmlformats.org/officeDocument/2006/relationships/theme" Target="../theme/theme21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5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1A0FBCE-24D2-4F68-8AA9-E7C82AAF9F3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" y="397284"/>
            <a:ext cx="556457" cy="65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07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  <p:sldLayoutId id="2147484082" r:id="rId7"/>
    <p:sldLayoutId id="2147484083" r:id="rId8"/>
    <p:sldLayoutId id="2147484084" r:id="rId9"/>
    <p:sldLayoutId id="2147484085" r:id="rId10"/>
    <p:sldLayoutId id="2147484086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539552" y="626364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© </a:t>
            </a:r>
            <a:r>
              <a:rPr lang="en-US" altLang="ko-KR" sz="1000" dirty="0" smtClean="0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2012 </a:t>
            </a:r>
            <a:r>
              <a:rPr lang="ko-KR" altLang="en-US" sz="1000" dirty="0" err="1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생능출판사</a:t>
            </a:r>
            <a:r>
              <a:rPr lang="ko-KR" altLang="en-US" sz="1000" dirty="0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7396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8" r:id="rId1"/>
    <p:sldLayoutId id="2147484149" r:id="rId2"/>
    <p:sldLayoutId id="2147484150" r:id="rId3"/>
    <p:sldLayoutId id="2147484151" r:id="rId4"/>
    <p:sldLayoutId id="2147484152" r:id="rId5"/>
    <p:sldLayoutId id="2147484153" r:id="rId6"/>
    <p:sldLayoutId id="2147484154" r:id="rId7"/>
    <p:sldLayoutId id="2147484155" r:id="rId8"/>
    <p:sldLayoutId id="2147484156" r:id="rId9"/>
    <p:sldLayoutId id="2147484157" r:id="rId10"/>
    <p:sldLayoutId id="2147484158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539552" y="626364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© </a:t>
            </a:r>
            <a:r>
              <a:rPr lang="en-US" altLang="ko-KR" sz="1000" dirty="0" smtClean="0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2012 </a:t>
            </a:r>
            <a:r>
              <a:rPr lang="ko-KR" altLang="en-US" sz="1000" dirty="0" err="1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생능출판사</a:t>
            </a:r>
            <a:r>
              <a:rPr lang="ko-KR" altLang="en-US" sz="1000" dirty="0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2675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539552" y="626364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© </a:t>
            </a:r>
            <a:r>
              <a:rPr lang="en-US" altLang="ko-KR" sz="1000" dirty="0" smtClean="0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2012 </a:t>
            </a:r>
            <a:r>
              <a:rPr lang="ko-KR" altLang="en-US" sz="1000" dirty="0" err="1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생능출판사</a:t>
            </a:r>
            <a:r>
              <a:rPr lang="ko-KR" altLang="en-US" sz="1000" dirty="0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57061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kumimoji="1" lang="ko-KR" altLang="en-US" smtClean="0">
                <a:solidFill>
                  <a:prstClr val="black"/>
                </a:solidFill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2023-03-06</a:t>
            </a:fld>
            <a:endParaRPr kumimoji="1" lang="ko-KR" altLang="en-US" dirty="0">
              <a:solidFill>
                <a:prstClr val="black"/>
              </a:solidFill>
              <a:ea typeface="굴림" charset="-127"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dirty="0">
              <a:solidFill>
                <a:prstClr val="black"/>
              </a:solidFill>
              <a:ea typeface="굴림" charset="-127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kumimoji="1" lang="ko-KR" altLang="en-US" smtClean="0">
                <a:solidFill>
                  <a:prstClr val="black"/>
                </a:solidFill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 dirty="0">
              <a:solidFill>
                <a:prstClr val="black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476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2" r:id="rId1"/>
    <p:sldLayoutId id="2147484293" r:id="rId2"/>
    <p:sldLayoutId id="2147484294" r:id="rId3"/>
    <p:sldLayoutId id="2147484295" r:id="rId4"/>
    <p:sldLayoutId id="2147484296" r:id="rId5"/>
    <p:sldLayoutId id="2147484297" r:id="rId6"/>
    <p:sldLayoutId id="2147484298" r:id="rId7"/>
    <p:sldLayoutId id="2147484299" r:id="rId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2023-03-06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9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04" r:id="rId4"/>
    <p:sldLayoutId id="2147484305" r:id="rId5"/>
    <p:sldLayoutId id="2147484306" r:id="rId6"/>
    <p:sldLayoutId id="2147484307" r:id="rId7"/>
    <p:sldLayoutId id="2147484308" r:id="rId8"/>
    <p:sldLayoutId id="2147484309" r:id="rId9"/>
    <p:sldLayoutId id="2147484393" r:id="rId10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2023-03-06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11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3" r:id="rId3"/>
    <p:sldLayoutId id="2147484314" r:id="rId4"/>
    <p:sldLayoutId id="2147484315" r:id="rId5"/>
    <p:sldLayoutId id="2147484316" r:id="rId6"/>
    <p:sldLayoutId id="2147484317" r:id="rId7"/>
    <p:sldLayoutId id="2147484318" r:id="rId8"/>
    <p:sldLayoutId id="2147484319" r:id="rId9"/>
    <p:sldLayoutId id="2147484394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4" r:id="rId16"/>
    <p:sldLayoutId id="2147483975" r:id="rId17"/>
    <p:sldLayoutId id="2147483976" r:id="rId18"/>
    <p:sldLayoutId id="2147484395" r:id="rId19"/>
    <p:sldLayoutId id="2147483985" r:id="rId20"/>
    <p:sldLayoutId id="2147483986" r:id="rId21"/>
    <p:sldLayoutId id="2147483987" r:id="rId22"/>
    <p:sldLayoutId id="2147483989" r:id="rId23"/>
    <p:sldLayoutId id="2147483990" r:id="rId24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26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2023-03-06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0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2023-03-06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24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1" r:id="rId1"/>
    <p:sldLayoutId id="2147484332" r:id="rId2"/>
    <p:sldLayoutId id="2147484333" r:id="rId3"/>
    <p:sldLayoutId id="2147484334" r:id="rId4"/>
    <p:sldLayoutId id="2147484335" r:id="rId5"/>
    <p:sldLayoutId id="2147484336" r:id="rId6"/>
    <p:sldLayoutId id="2147484337" r:id="rId7"/>
    <p:sldLayoutId id="2147484338" r:id="rId8"/>
    <p:sldLayoutId id="2147484339" r:id="rId9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2023-03-06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155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1" r:id="rId1"/>
    <p:sldLayoutId id="2147484342" r:id="rId2"/>
    <p:sldLayoutId id="2147484343" r:id="rId3"/>
    <p:sldLayoutId id="2147484344" r:id="rId4"/>
    <p:sldLayoutId id="2147484345" r:id="rId5"/>
    <p:sldLayoutId id="2147484346" r:id="rId6"/>
    <p:sldLayoutId id="2147484347" r:id="rId7"/>
    <p:sldLayoutId id="2147484348" r:id="rId8"/>
    <p:sldLayoutId id="2147484349" r:id="rId9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15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2023-03-06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36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1" r:id="rId1"/>
    <p:sldLayoutId id="2147484352" r:id="rId2"/>
    <p:sldLayoutId id="2147484353" r:id="rId3"/>
    <p:sldLayoutId id="2147484354" r:id="rId4"/>
    <p:sldLayoutId id="2147484355" r:id="rId5"/>
    <p:sldLayoutId id="2147484356" r:id="rId6"/>
    <p:sldLayoutId id="2147484357" r:id="rId7"/>
    <p:sldLayoutId id="2147484358" r:id="rId8"/>
    <p:sldLayoutId id="2147484359" r:id="rId9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2023-03-06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46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1" r:id="rId1"/>
    <p:sldLayoutId id="2147484362" r:id="rId2"/>
    <p:sldLayoutId id="2147484363" r:id="rId3"/>
    <p:sldLayoutId id="2147484364" r:id="rId4"/>
    <p:sldLayoutId id="2147484365" r:id="rId5"/>
    <p:sldLayoutId id="2147484366" r:id="rId6"/>
    <p:sldLayoutId id="2147484367" r:id="rId7"/>
    <p:sldLayoutId id="2147484368" r:id="rId8"/>
    <p:sldLayoutId id="2147484369" r:id="rId9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0E9C3-517B-4D91-B3C5-1B6A47E9AA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0CF32-6369-40B3-B473-9807B3763B7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33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1A0FBCE-24D2-4F68-8AA9-E7C82AAF9F3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" y="397284"/>
            <a:ext cx="556457" cy="65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1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1A0FBCE-24D2-4F68-8AA9-E7C82AAF9F3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" y="397284"/>
            <a:ext cx="556457" cy="65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1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1A0FBCE-24D2-4F68-8AA9-E7C82AAF9F3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" y="397284"/>
            <a:ext cx="556457" cy="65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6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1A0FBCE-24D2-4F68-8AA9-E7C82AAF9F3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" y="397284"/>
            <a:ext cx="556457" cy="65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99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1A0FBCE-24D2-4F68-8AA9-E7C82AAF9F3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" y="397284"/>
            <a:ext cx="556457" cy="65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1A0FBCE-24D2-4F68-8AA9-E7C82AAF9F3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" y="397284"/>
            <a:ext cx="556457" cy="65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19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6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&#46041;&#50689;&#49345;/&#49828;&#47560;&#53944;&#54256;%20&#49884;&#51109;&#51032;%20&#52264;&#49464;&#45824;%20&#50976;&#47581;&#51452;&#45716;.flv" TargetMode="External"/><Relationship Id="rId7" Type="http://schemas.openxmlformats.org/officeDocument/2006/relationships/image" Target="../media/image60.png"/><Relationship Id="rId2" Type="http://schemas.openxmlformats.org/officeDocument/2006/relationships/hyperlink" Target="http://etv.donga.com/view.php?idxno=201001180029338&amp;code=sta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hyperlink" Target="http://etv.donga.com/view.php?idxno=201001180029338" TargetMode="External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5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5656" y="332656"/>
            <a:ext cx="6048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/>
              <a:t>안드로이드</a:t>
            </a:r>
            <a:r>
              <a:rPr lang="ko-KR" altLang="en-US" sz="3600" dirty="0" smtClean="0"/>
              <a:t> 프로그래밍 개요</a:t>
            </a:r>
            <a:endParaRPr lang="ko-KR" altLang="en-US" sz="3600" dirty="0"/>
          </a:p>
        </p:txBody>
      </p:sp>
      <p:sp>
        <p:nvSpPr>
          <p:cNvPr id="6" name="내용 개체 틀 27"/>
          <p:cNvSpPr txBox="1">
            <a:spLocks/>
          </p:cNvSpPr>
          <p:nvPr/>
        </p:nvSpPr>
        <p:spPr bwMode="auto">
          <a:xfrm>
            <a:off x="467544" y="1772816"/>
            <a:ext cx="8280920" cy="2529203"/>
          </a:xfrm>
          <a:prstGeom prst="roundRect">
            <a:avLst>
              <a:gd name="adj" fmla="val 12994"/>
            </a:avLst>
          </a:prstGeom>
          <a:noFill/>
          <a:ln w="19050">
            <a:solidFill>
              <a:srgbClr val="EEECE1">
                <a:lumMod val="90000"/>
              </a:srgb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 sz="14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학습목표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모바일</a:t>
            </a: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운영체제의 일반적인 특징과 </a:t>
            </a:r>
            <a:r>
              <a:rPr kumimoji="0" lang="ko-KR" alt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안드로이드의</a:t>
            </a: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주요 특징 및 전체적인 아키텍처를 </a:t>
            </a:r>
            <a:r>
              <a:rPr kumimoji="0" lang="ko-KR" alt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알아본다</a:t>
            </a:r>
            <a:endParaRPr kumimoji="0" lang="en-US" altLang="ko-KR" sz="135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스마트폰</a:t>
            </a: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kumimoji="0" lang="ko-KR" alt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앱과</a:t>
            </a: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웹</a:t>
            </a:r>
            <a:endParaRPr kumimoji="0" lang="en-US" altLang="ko-KR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모바일</a:t>
            </a: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개발</a:t>
            </a:r>
            <a:endParaRPr kumimoji="0" lang="en-US" altLang="ko-KR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안드로이드</a:t>
            </a: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특성</a:t>
            </a:r>
            <a:endParaRPr kumimoji="0" lang="en-US" altLang="ko-KR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안드로이드</a:t>
            </a: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개발 주요 </a:t>
            </a:r>
            <a:r>
              <a:rPr kumimoji="0" lang="ko-KR" alt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환경</a:t>
            </a:r>
            <a:endParaRPr kumimoji="0" lang="en-US" altLang="ko-KR" sz="13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357187" marR="0" lvl="1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829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 err="1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태플릿</a:t>
            </a:r>
            <a:r>
              <a:rPr lang="ko-KR" altLang="en-US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PC</a:t>
            </a:r>
          </a:p>
        </p:txBody>
      </p:sp>
      <p:pic>
        <p:nvPicPr>
          <p:cNvPr id="5" name="Picture 2" descr="C:\Users\user\Documents\2014-Android\2014-image-iPhone\i-pad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8" y="3701115"/>
            <a:ext cx="2403230" cy="31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user\Documents\2014-Android\2014-image-Phone-Android\Galaxy-tab-pro-SM-T32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0" r="30647"/>
          <a:stretch/>
        </p:blipFill>
        <p:spPr bwMode="auto">
          <a:xfrm>
            <a:off x="6377356" y="3599075"/>
            <a:ext cx="2157046" cy="290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504" y="1409690"/>
            <a:ext cx="8786366" cy="1774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prstClr val="black"/>
                </a:solidFill>
              </a:rPr>
              <a:t>태블릿</a:t>
            </a:r>
            <a:r>
              <a:rPr lang="ko-KR" altLang="en-US" b="1" dirty="0">
                <a:solidFill>
                  <a:prstClr val="black"/>
                </a:solidFill>
              </a:rPr>
              <a:t> </a:t>
            </a:r>
            <a:r>
              <a:rPr lang="en-US" altLang="ko-KR" b="1" dirty="0">
                <a:solidFill>
                  <a:prstClr val="black"/>
                </a:solidFill>
              </a:rPr>
              <a:t>PC(Tablet PC</a:t>
            </a:r>
            <a:r>
              <a:rPr lang="en-US" altLang="ko-KR" b="1" dirty="0" smtClean="0">
                <a:solidFill>
                  <a:prstClr val="black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prstClr val="black"/>
              </a:solidFill>
            </a:endParaRPr>
          </a:p>
          <a:p>
            <a:pPr marL="80010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터치스크린을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주입력장치로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장착한 휴대용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PC</a:t>
            </a:r>
          </a:p>
          <a:p>
            <a:pPr marL="80010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인터넷과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랜을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위한 무선 어댑터를 갖춤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80010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오피스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제품군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웹 브라우저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게임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등 다양한 어플리케이션들을 내장하고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80010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2010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년 애플은 아이패드를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삼성전자는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갤럭시탭을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발표하여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태블릿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PC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시장을 열었음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07323" y="3677489"/>
            <a:ext cx="3470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아이패드</a:t>
            </a:r>
            <a:r>
              <a:rPr lang="en-US" altLang="ko-KR" b="1" dirty="0">
                <a:solidFill>
                  <a:prstClr val="black"/>
                </a:solidFill>
              </a:rPr>
              <a:t>(</a:t>
            </a:r>
            <a:r>
              <a:rPr lang="en-US" altLang="ko-KR" b="1" dirty="0" err="1">
                <a:solidFill>
                  <a:prstClr val="black"/>
                </a:solidFill>
              </a:rPr>
              <a:t>iPad</a:t>
            </a:r>
            <a:r>
              <a:rPr lang="en-US" altLang="ko-KR" b="1" dirty="0">
                <a:solidFill>
                  <a:prstClr val="black"/>
                </a:solidFill>
              </a:rPr>
              <a:t>)</a:t>
            </a:r>
          </a:p>
          <a:p>
            <a:r>
              <a:rPr lang="ko-KR" altLang="en-US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ko-KR" altLang="en-US" dirty="0">
                <a:solidFill>
                  <a:prstClr val="black"/>
                </a:solidFill>
              </a:rPr>
              <a:t>미국 </a:t>
            </a:r>
            <a:r>
              <a:rPr lang="ko-KR" altLang="en-US" dirty="0" err="1">
                <a:solidFill>
                  <a:prstClr val="black"/>
                </a:solidFill>
              </a:rPr>
              <a:t>애플사가</a:t>
            </a:r>
            <a:r>
              <a:rPr lang="ko-KR" altLang="en-US" dirty="0">
                <a:solidFill>
                  <a:prstClr val="black"/>
                </a:solidFill>
              </a:rPr>
              <a:t> 만든 </a:t>
            </a:r>
            <a:r>
              <a:rPr lang="ko-KR" altLang="en-US" dirty="0" err="1">
                <a:solidFill>
                  <a:prstClr val="black"/>
                </a:solidFill>
              </a:rPr>
              <a:t>태블릿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PC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74009" y="5022142"/>
            <a:ext cx="27385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prstClr val="black"/>
                </a:solidFill>
              </a:rPr>
              <a:t>갤럭시</a:t>
            </a:r>
            <a:r>
              <a:rPr lang="ko-KR" altLang="en-US" b="1" dirty="0">
                <a:solidFill>
                  <a:prstClr val="black"/>
                </a:solidFill>
              </a:rPr>
              <a:t> 탭</a:t>
            </a:r>
            <a:r>
              <a:rPr lang="en-US" altLang="ko-KR" b="1" dirty="0">
                <a:solidFill>
                  <a:prstClr val="black"/>
                </a:solidFill>
              </a:rPr>
              <a:t>(Galaxy Tab)</a:t>
            </a:r>
          </a:p>
          <a:p>
            <a:r>
              <a:rPr lang="ko-KR" altLang="en-US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ko-KR" altLang="en-US" dirty="0">
                <a:solidFill>
                  <a:prstClr val="black"/>
                </a:solidFill>
              </a:rPr>
              <a:t>삼성전자가 </a:t>
            </a:r>
            <a:r>
              <a:rPr lang="en-US" altLang="ko-KR" dirty="0">
                <a:solidFill>
                  <a:prstClr val="black"/>
                </a:solidFill>
              </a:rPr>
              <a:t>2010</a:t>
            </a:r>
            <a:r>
              <a:rPr lang="ko-KR" altLang="en-US" dirty="0">
                <a:solidFill>
                  <a:prstClr val="black"/>
                </a:solidFill>
              </a:rPr>
              <a:t>년에 처음으로 출시한 </a:t>
            </a:r>
            <a:r>
              <a:rPr lang="ko-KR" altLang="en-US" dirty="0" err="1">
                <a:solidFill>
                  <a:prstClr val="black"/>
                </a:solidFill>
              </a:rPr>
              <a:t>갤럭시탭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7.0</a:t>
            </a:r>
            <a:r>
              <a:rPr lang="ko-KR" altLang="en-US" dirty="0">
                <a:solidFill>
                  <a:prstClr val="black"/>
                </a:solidFill>
              </a:rPr>
              <a:t>을 위시한 </a:t>
            </a:r>
            <a:r>
              <a:rPr lang="ko-KR" altLang="en-US" dirty="0" err="1">
                <a:solidFill>
                  <a:prstClr val="black"/>
                </a:solidFill>
              </a:rPr>
              <a:t>태블릿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PC</a:t>
            </a:r>
            <a:r>
              <a:rPr lang="ko-KR" altLang="en-US" dirty="0">
                <a:solidFill>
                  <a:prstClr val="black"/>
                </a:solidFill>
              </a:rPr>
              <a:t>들을 지칭</a:t>
            </a:r>
          </a:p>
        </p:txBody>
      </p:sp>
    </p:spTree>
    <p:extLst>
      <p:ext uri="{BB962C8B-B14F-4D97-AF65-F5344CB8AC3E}">
        <p14:creationId xmlns:p14="http://schemas.microsoft.com/office/powerpoint/2010/main" val="241992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420100" cy="404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261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408081136" descr="EMB0000085c22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300" y="1484784"/>
            <a:ext cx="4488038" cy="287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 txBox="1">
            <a:spLocks/>
          </p:cNvSpPr>
          <p:nvPr/>
        </p:nvSpPr>
        <p:spPr>
          <a:xfrm>
            <a:off x="436616" y="0"/>
            <a:ext cx="7467600" cy="796950"/>
          </a:xfrm>
          <a:prstGeom prst="rect">
            <a:avLst/>
          </a:prstGeom>
          <a:ln>
            <a:noFill/>
          </a:ln>
        </p:spPr>
        <p:txBody>
          <a:bodyPr vert="horz" anchor="b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3000" b="0" i="0" u="none" strike="noStrike" kern="1200" cap="small" spc="0" normalizeH="0" baseline="0" noProof="0" dirty="0" smtClean="0">
                <a:ln>
                  <a:noFill/>
                </a:ln>
                <a:solidFill>
                  <a:srgbClr val="575F6D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다양한 </a:t>
            </a:r>
            <a:r>
              <a:rPr kumimoji="0" lang="ko-KR" altLang="en-US" sz="3000" b="0" i="0" u="none" strike="noStrike" kern="1200" cap="small" spc="0" normalizeH="0" baseline="0" noProof="0" dirty="0" err="1" smtClean="0">
                <a:ln>
                  <a:noFill/>
                </a:ln>
                <a:solidFill>
                  <a:srgbClr val="575F6D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모바일</a:t>
            </a:r>
            <a:r>
              <a:rPr kumimoji="0" lang="ko-KR" altLang="en-US" sz="3000" b="0" i="0" u="none" strike="noStrike" kern="1200" cap="small" spc="0" normalizeH="0" baseline="0" noProof="0" dirty="0" smtClean="0">
                <a:ln>
                  <a:noFill/>
                </a:ln>
                <a:solidFill>
                  <a:srgbClr val="575F6D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 운영 체제</a:t>
            </a:r>
            <a:endParaRPr kumimoji="0" lang="ko-KR" altLang="en-US" sz="3000" b="0" i="0" u="none" strike="noStrike" kern="1200" cap="small" spc="0" normalizeH="0" baseline="0" noProof="0" dirty="0">
              <a:ln>
                <a:noFill/>
              </a:ln>
              <a:solidFill>
                <a:srgbClr val="575F6D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2pPr>
            <a:lvl3pPr marL="91440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3pPr>
            <a:lvl4pPr marL="118872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4pPr>
            <a:lvl5pPr marL="1463040" indent="-182880" algn="l" rtl="0" eaLnBrk="1" latinLnBrk="1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5pPr>
            <a:lvl6pPr marL="173736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구글의 안드로이드</a:t>
            </a: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 </a:t>
            </a:r>
          </a:p>
          <a:p>
            <a:pPr marL="274320" marR="0" lvl="0" indent="-27432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애플의 </a:t>
            </a: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iOS </a:t>
            </a:r>
          </a:p>
          <a:p>
            <a:pPr marL="274320" marR="0" lvl="0" indent="-27432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마이크로소프트의 윈도폰 </a:t>
            </a: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8 </a:t>
            </a:r>
            <a:endParaRPr kumimoji="0" lang="ko-KR" altLang="en-US" sz="24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굴림" pitchFamily="50" charset="-127"/>
              <a:cs typeface="+mn-cs"/>
            </a:endParaRPr>
          </a:p>
          <a:p>
            <a:pPr marL="274320" marR="0" lvl="0" indent="-27432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RIM</a:t>
            </a:r>
            <a:r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의 블랙베리 </a:t>
            </a: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OS </a:t>
            </a:r>
          </a:p>
          <a:p>
            <a:pPr marL="274320" marR="0" lvl="0" indent="-27432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노키아의 심비안</a:t>
            </a: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(Symbian) </a:t>
            </a:r>
          </a:p>
          <a:p>
            <a:pPr marL="274320" marR="0" lvl="0" indent="-27432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628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57200" y="0"/>
            <a:ext cx="7467600" cy="404664"/>
          </a:xfrm>
          <a:prstGeom prst="rect">
            <a:avLst/>
          </a:prstGeom>
        </p:spPr>
        <p:txBody>
          <a:bodyPr vert="horz" anchor="b">
            <a:normAutofit fontScale="77500" lnSpcReduction="2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3000" b="1" i="0" u="none" strike="noStrike" kern="1200" cap="small" spc="0" normalizeH="0" baseline="0" noProof="0" dirty="0" err="1" smtClean="0">
                <a:ln>
                  <a:noFill/>
                </a:ln>
                <a:solidFill>
                  <a:srgbClr val="575F6D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모바일</a:t>
            </a:r>
            <a:r>
              <a:rPr kumimoji="0" lang="ko-KR" altLang="en-US" sz="30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575F6D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운영 체제 비교</a:t>
            </a:r>
            <a:endParaRPr kumimoji="0" lang="ko-KR" altLang="en-US" sz="3000" b="1" i="0" u="none" strike="noStrike" kern="1200" cap="small" spc="0" normalizeH="0" baseline="0" noProof="0" dirty="0">
              <a:ln>
                <a:noFill/>
              </a:ln>
              <a:solidFill>
                <a:srgbClr val="575F6D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04664"/>
            <a:ext cx="5544616" cy="29556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7" y="3360355"/>
            <a:ext cx="5211309" cy="34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03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▶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스마트폰 운영체제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2017</a:t>
            </a:r>
            <a:r>
              <a:rPr lang="ko-KR" altLang="en-US" dirty="0" smtClean="0"/>
              <a:t>년 기준 세계시장 점유율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안드로이드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85%, </a:t>
            </a:r>
            <a:r>
              <a:rPr lang="ko-KR" altLang="en-US" dirty="0" err="1" smtClean="0"/>
              <a:t>아이폰</a:t>
            </a:r>
            <a:r>
              <a:rPr lang="en-US" altLang="ko-KR" dirty="0" smtClean="0"/>
              <a:t>: 11%, </a:t>
            </a:r>
            <a:r>
              <a:rPr lang="ko-KR" altLang="en-US" dirty="0" err="1" smtClean="0"/>
              <a:t>윈도폰</a:t>
            </a:r>
            <a:r>
              <a:rPr lang="en-US" altLang="ko-KR" dirty="0" smtClean="0"/>
              <a:t>: 0.01%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4" y="2144695"/>
            <a:ext cx="7571614" cy="388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5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모바일</a:t>
            </a:r>
            <a:r>
              <a:rPr lang="ko-KR" altLang="en-US" dirty="0"/>
              <a:t> 운영 체제 비교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415BDD8-9339-4F50-AECE-C1C234DE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3" y="1772816"/>
            <a:ext cx="80200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34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운영 체제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구글의</a:t>
            </a:r>
            <a:r>
              <a:rPr lang="ko-KR" altLang="en-US" dirty="0"/>
              <a:t> </a:t>
            </a:r>
            <a:r>
              <a:rPr lang="ko-KR" altLang="en-US" dirty="0" err="1" smtClean="0"/>
              <a:t>안드로이드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애플의 </a:t>
            </a:r>
            <a:r>
              <a:rPr lang="en-US" altLang="ko-KR" dirty="0" smtClean="0"/>
              <a:t>iOS 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492896"/>
            <a:ext cx="6624736" cy="37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1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모바일</a:t>
            </a:r>
            <a:r>
              <a:rPr lang="ko-KR" altLang="en-US" dirty="0"/>
              <a:t> 운영 체제 비교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67CF97A-238E-49EF-8AAA-5CA3B1037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556792"/>
            <a:ext cx="55816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27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모바일</a:t>
            </a:r>
            <a:r>
              <a:rPr lang="ko-KR" altLang="en-US" dirty="0"/>
              <a:t> 운영 체제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구글의</a:t>
            </a:r>
            <a:r>
              <a:rPr lang="ko-KR" altLang="en-US" dirty="0"/>
              <a:t> </a:t>
            </a:r>
            <a:r>
              <a:rPr lang="ko-KR" altLang="en-US" dirty="0" err="1"/>
              <a:t>안드로이드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애플의 </a:t>
            </a:r>
            <a:r>
              <a:rPr lang="en-US" altLang="ko-KR" dirty="0"/>
              <a:t>iOS 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2012A02-FDEE-4F5E-A539-6FE7A26C3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362" y="2246221"/>
            <a:ext cx="6012160" cy="42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46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구글의</a:t>
            </a:r>
            <a:r>
              <a:rPr lang="ko-KR" altLang="en-US" dirty="0"/>
              <a:t> 홈페이지 참조</a:t>
            </a:r>
            <a:r>
              <a:rPr lang="en-US" altLang="ko-KR" dirty="0"/>
              <a:t>: developer.android.com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25EFF10-371F-4422-87BB-2D8C6106B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88" y="2132856"/>
            <a:ext cx="6588224" cy="4190322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7612B3-9943-451D-8A36-5A2B71EB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63C76-225D-4804-A3EF-287E765F7B67}" type="datetime1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920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dirty="0" smtClean="0">
                <a:solidFill>
                  <a:srgbClr val="3C479D"/>
                </a:solidFill>
              </a:rPr>
              <a:t> </a:t>
            </a:r>
            <a:r>
              <a:rPr lang="ko-KR" altLang="en-US" dirty="0"/>
              <a:t>강의 계획표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307D2B06-574F-4E80-85F6-EEF28398AD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4973" y="1153434"/>
          <a:ext cx="8136904" cy="5682167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264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6105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84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</a:rPr>
                        <a:t>주</a:t>
                      </a:r>
                      <a:endParaRPr lang="ko-KR" altLang="en-US" sz="1200" b="1" kern="0" spc="-5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</a:rPr>
                        <a:t>교과 내용</a:t>
                      </a:r>
                      <a:endParaRPr lang="ko-KR" altLang="en-US" sz="1200" b="1" kern="0" spc="-5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54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50" dirty="0">
                          <a:effectLst/>
                        </a:rPr>
                        <a:t>1</a:t>
                      </a:r>
                      <a:r>
                        <a:rPr lang="ko-KR" altLang="en-US" sz="1100" kern="0" spc="-50" dirty="0">
                          <a:effectLst/>
                        </a:rPr>
                        <a:t>주</a:t>
                      </a:r>
                      <a:endParaRPr lang="en-US" sz="1100" b="0" kern="0" spc="-5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50" dirty="0">
                          <a:effectLst/>
                        </a:rPr>
                        <a:t> 01</a:t>
                      </a:r>
                      <a:r>
                        <a:rPr lang="ko-KR" altLang="en-US" sz="1100" b="1" kern="0" spc="-50" dirty="0">
                          <a:effectLst/>
                        </a:rPr>
                        <a:t>장</a:t>
                      </a:r>
                      <a:r>
                        <a:rPr lang="en-US" altLang="ko-KR" sz="1100" b="1" kern="0" spc="-50" dirty="0">
                          <a:effectLst/>
                        </a:rPr>
                        <a:t>.</a:t>
                      </a:r>
                      <a:r>
                        <a:rPr lang="ko-KR" altLang="en-US" sz="1100" b="1" kern="0" spc="-50" dirty="0">
                          <a:effectLst/>
                        </a:rPr>
                        <a:t> </a:t>
                      </a:r>
                      <a:r>
                        <a:rPr lang="ko-KR" altLang="en-US" sz="1100" b="1" kern="0" spc="-50" dirty="0" err="1">
                          <a:effectLst/>
                        </a:rPr>
                        <a:t>안드로이드의</a:t>
                      </a:r>
                      <a:r>
                        <a:rPr lang="ko-KR" altLang="en-US" sz="1100" b="1" kern="0" spc="-50" dirty="0">
                          <a:effectLst/>
                        </a:rPr>
                        <a:t> 개요</a:t>
                      </a:r>
                      <a:r>
                        <a:rPr lang="en-US" altLang="ko-KR" sz="1100" b="1" kern="0" spc="-50" dirty="0">
                          <a:effectLst/>
                        </a:rPr>
                        <a:t>, </a:t>
                      </a:r>
                      <a:r>
                        <a:rPr lang="ko-KR" altLang="en-US" sz="1100" b="1" kern="0" spc="-50" dirty="0">
                          <a:effectLst/>
                        </a:rPr>
                        <a:t>개발 환경 설치</a:t>
                      </a:r>
                      <a:endParaRPr lang="ko-KR" altLang="en-US" sz="1100" b="1" kern="0" spc="-5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84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50" dirty="0">
                          <a:effectLst/>
                        </a:rPr>
                        <a:t>2</a:t>
                      </a:r>
                      <a:r>
                        <a:rPr lang="ko-KR" altLang="en-US" sz="1100" kern="0" spc="-50" dirty="0">
                          <a:effectLst/>
                        </a:rPr>
                        <a:t>주</a:t>
                      </a:r>
                      <a:endParaRPr lang="en-US" sz="1100" b="0" kern="0" spc="-5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50" dirty="0">
                          <a:effectLst/>
                        </a:rPr>
                        <a:t> 02</a:t>
                      </a:r>
                      <a:r>
                        <a:rPr lang="ko-KR" altLang="en-US" sz="1100" b="1" kern="0" spc="-50" dirty="0">
                          <a:effectLst/>
                        </a:rPr>
                        <a:t>장</a:t>
                      </a:r>
                      <a:r>
                        <a:rPr lang="en-US" altLang="ko-KR" sz="1100" b="1" kern="0" spc="-50" dirty="0">
                          <a:effectLst/>
                        </a:rPr>
                        <a:t>.</a:t>
                      </a:r>
                      <a:r>
                        <a:rPr lang="ko-KR" altLang="en-US" sz="1100" b="1" kern="0" spc="-50" dirty="0">
                          <a:effectLst/>
                        </a:rPr>
                        <a:t> </a:t>
                      </a:r>
                      <a:r>
                        <a:rPr lang="en-US" altLang="ko-KR" sz="1100" b="1" kern="0" spc="-50" dirty="0">
                          <a:effectLst/>
                        </a:rPr>
                        <a:t>Hello Android </a:t>
                      </a:r>
                      <a:r>
                        <a:rPr lang="ko-KR" altLang="en-US" sz="1100" b="1" kern="0" spc="-50" dirty="0">
                          <a:effectLst/>
                        </a:rPr>
                        <a:t>프로젝트 만들기</a:t>
                      </a:r>
                      <a:r>
                        <a:rPr lang="en-US" altLang="ko-KR" sz="1100" b="1" kern="0" spc="-50" dirty="0">
                          <a:effectLst/>
                        </a:rPr>
                        <a:t>, AVD</a:t>
                      </a:r>
                      <a:r>
                        <a:rPr lang="en-US" altLang="ko-KR" sz="1100" b="1" kern="0" spc="-50" baseline="0" dirty="0">
                          <a:effectLst/>
                        </a:rPr>
                        <a:t> </a:t>
                      </a:r>
                      <a:r>
                        <a:rPr lang="ko-KR" altLang="en-US" sz="1100" b="1" kern="0" spc="-50" baseline="0" dirty="0">
                          <a:effectLst/>
                        </a:rPr>
                        <a:t>명칭과 사용법</a:t>
                      </a:r>
                      <a:r>
                        <a:rPr lang="en-US" altLang="ko-KR" sz="1100" b="1" kern="0" spc="-50" baseline="0" dirty="0">
                          <a:effectLst/>
                        </a:rPr>
                        <a:t>, </a:t>
                      </a:r>
                      <a:r>
                        <a:rPr lang="ko-KR" altLang="en-US" sz="1100" b="1" kern="0" spc="-50" baseline="0" dirty="0" err="1">
                          <a:effectLst/>
                        </a:rPr>
                        <a:t>안드로이드</a:t>
                      </a:r>
                      <a:r>
                        <a:rPr lang="ko-KR" altLang="en-US" sz="1100" b="1" kern="0" spc="-50" baseline="0" dirty="0">
                          <a:effectLst/>
                        </a:rPr>
                        <a:t> 프로젝트의 구성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84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50" dirty="0">
                          <a:effectLst/>
                        </a:rPr>
                        <a:t>3</a:t>
                      </a:r>
                      <a:r>
                        <a:rPr lang="ko-KR" altLang="en-US" sz="1100" kern="0" spc="-50" dirty="0">
                          <a:effectLst/>
                        </a:rPr>
                        <a:t>주</a:t>
                      </a:r>
                      <a:endParaRPr lang="en-US" sz="1100" b="0" kern="0" spc="-5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effectLst/>
                        </a:rPr>
                        <a:t> 03</a:t>
                      </a:r>
                      <a:r>
                        <a:rPr lang="ko-KR" altLang="en-US" sz="1100" b="1" kern="0" spc="0" dirty="0">
                          <a:effectLst/>
                        </a:rPr>
                        <a:t>장</a:t>
                      </a:r>
                      <a:r>
                        <a:rPr lang="en-US" altLang="ko-KR" sz="1100" b="1" kern="0" spc="0" dirty="0">
                          <a:effectLst/>
                        </a:rPr>
                        <a:t>.</a:t>
                      </a:r>
                      <a:r>
                        <a:rPr lang="ko-KR" altLang="en-US" sz="1100" b="1" kern="0" spc="0" dirty="0">
                          <a:effectLst/>
                        </a:rPr>
                        <a:t> </a:t>
                      </a:r>
                      <a:r>
                        <a:rPr lang="en-US" altLang="ko-KR" sz="1100" b="1" kern="0" spc="0" dirty="0">
                          <a:effectLst/>
                        </a:rPr>
                        <a:t>Java</a:t>
                      </a:r>
                      <a:r>
                        <a:rPr lang="en-US" altLang="ko-KR" sz="1100" b="1" kern="0" spc="0" baseline="0" dirty="0">
                          <a:effectLst/>
                        </a:rPr>
                        <a:t> </a:t>
                      </a:r>
                      <a:r>
                        <a:rPr lang="ko-KR" altLang="en-US" sz="1100" b="1" kern="0" spc="0" baseline="0" dirty="0">
                          <a:effectLst/>
                        </a:rPr>
                        <a:t>기본 문법</a:t>
                      </a:r>
                      <a:r>
                        <a:rPr lang="en-US" altLang="ko-KR" sz="1100" b="1" kern="0" spc="0" baseline="0" dirty="0">
                          <a:effectLst/>
                        </a:rPr>
                        <a:t>, </a:t>
                      </a:r>
                      <a:r>
                        <a:rPr lang="ko-KR" altLang="en-US" sz="1100" b="1" kern="0" spc="0" baseline="0" dirty="0">
                          <a:effectLst/>
                        </a:rPr>
                        <a:t>클래스와 </a:t>
                      </a:r>
                      <a:r>
                        <a:rPr lang="ko-KR" altLang="en-US" sz="1100" b="1" kern="0" spc="0" baseline="0" dirty="0" err="1">
                          <a:effectLst/>
                        </a:rPr>
                        <a:t>인스턴스</a:t>
                      </a:r>
                      <a:r>
                        <a:rPr lang="en-US" altLang="ko-KR" sz="1100" b="1" kern="0" spc="0" baseline="0" dirty="0">
                          <a:effectLst/>
                        </a:rPr>
                        <a:t>, </a:t>
                      </a:r>
                      <a:r>
                        <a:rPr lang="ko-KR" altLang="en-US" sz="1100" b="1" kern="0" spc="0" baseline="0" dirty="0">
                          <a:effectLst/>
                        </a:rPr>
                        <a:t>클래스</a:t>
                      </a:r>
                      <a:r>
                        <a:rPr lang="en-US" altLang="ko-KR" sz="1100" b="1" kern="0" spc="0" baseline="0" dirty="0">
                          <a:effectLst/>
                        </a:rPr>
                        <a:t> </a:t>
                      </a:r>
                      <a:r>
                        <a:rPr lang="ko-KR" altLang="en-US" sz="1100" b="1" kern="0" spc="0" baseline="0" dirty="0">
                          <a:effectLst/>
                        </a:rPr>
                        <a:t>상속</a:t>
                      </a:r>
                      <a:r>
                        <a:rPr lang="en-US" altLang="ko-KR" sz="1100" b="1" kern="0" spc="0" baseline="0" dirty="0">
                          <a:effectLst/>
                        </a:rPr>
                        <a:t>, </a:t>
                      </a:r>
                      <a:r>
                        <a:rPr lang="ko-KR" altLang="en-US" sz="1100" b="1" kern="0" spc="0" baseline="0" dirty="0">
                          <a:effectLst/>
                        </a:rPr>
                        <a:t>추가 문법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84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50" dirty="0">
                          <a:effectLst/>
                        </a:rPr>
                        <a:t>4</a:t>
                      </a:r>
                      <a:r>
                        <a:rPr lang="ko-KR" altLang="en-US" sz="1100" kern="0" spc="-50" dirty="0">
                          <a:effectLst/>
                        </a:rPr>
                        <a:t>주</a:t>
                      </a:r>
                      <a:endParaRPr lang="en-US" sz="1100" b="0" kern="0" spc="-5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effectLst/>
                        </a:rPr>
                        <a:t> 04</a:t>
                      </a:r>
                      <a:r>
                        <a:rPr lang="ko-KR" altLang="en-US" sz="1100" b="1" kern="0" spc="0" dirty="0">
                          <a:effectLst/>
                        </a:rPr>
                        <a:t>장</a:t>
                      </a:r>
                      <a:r>
                        <a:rPr lang="en-US" altLang="ko-KR" sz="1100" b="1" kern="0" spc="0" dirty="0">
                          <a:effectLst/>
                        </a:rPr>
                        <a:t>.</a:t>
                      </a:r>
                      <a:r>
                        <a:rPr lang="ko-KR" altLang="en-US" sz="1100" b="1" kern="0" spc="0" dirty="0">
                          <a:effectLst/>
                        </a:rPr>
                        <a:t> </a:t>
                      </a:r>
                      <a:r>
                        <a:rPr lang="ko-KR" altLang="en-US" sz="1100" b="1" kern="0" spc="0" dirty="0" err="1">
                          <a:effectLst/>
                        </a:rPr>
                        <a:t>뷰의</a:t>
                      </a:r>
                      <a:r>
                        <a:rPr lang="ko-KR" altLang="en-US" sz="1100" b="1" kern="0" spc="0" dirty="0">
                          <a:effectLst/>
                        </a:rPr>
                        <a:t> 개요</a:t>
                      </a:r>
                      <a:r>
                        <a:rPr lang="en-US" altLang="ko-KR" sz="1100" b="1" kern="0" spc="0" dirty="0">
                          <a:effectLst/>
                        </a:rPr>
                        <a:t>, </a:t>
                      </a:r>
                      <a:r>
                        <a:rPr lang="ko-KR" altLang="en-US" sz="1100" b="1" kern="0" spc="0" dirty="0">
                          <a:effectLst/>
                        </a:rPr>
                        <a:t>기본 </a:t>
                      </a:r>
                      <a:r>
                        <a:rPr lang="ko-KR" altLang="en-US" sz="1100" b="1" kern="0" spc="0" dirty="0" err="1">
                          <a:effectLst/>
                        </a:rPr>
                        <a:t>위젯</a:t>
                      </a:r>
                      <a:r>
                        <a:rPr lang="ko-KR" altLang="en-US" sz="1100" b="1" kern="0" spc="0" dirty="0">
                          <a:effectLst/>
                        </a:rPr>
                        <a:t> 다루고 활용하기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84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50" dirty="0">
                          <a:effectLst/>
                        </a:rPr>
                        <a:t>5</a:t>
                      </a:r>
                      <a:r>
                        <a:rPr lang="ko-KR" altLang="en-US" sz="1100" kern="0" spc="-50" dirty="0">
                          <a:effectLst/>
                        </a:rPr>
                        <a:t>주</a:t>
                      </a:r>
                      <a:endParaRPr lang="en-US" sz="1100" b="0" kern="0" spc="-5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0" spc="0" dirty="0">
                          <a:effectLst/>
                        </a:rPr>
                        <a:t> 05</a:t>
                      </a:r>
                      <a:r>
                        <a:rPr lang="ko-KR" altLang="en-US" sz="1100" b="1" kern="0" spc="0" dirty="0">
                          <a:effectLst/>
                        </a:rPr>
                        <a:t>장</a:t>
                      </a:r>
                      <a:r>
                        <a:rPr lang="en-US" altLang="ko-KR" sz="1100" b="1" kern="0" spc="0" dirty="0">
                          <a:effectLst/>
                        </a:rPr>
                        <a:t>.</a:t>
                      </a:r>
                      <a:r>
                        <a:rPr lang="ko-KR" altLang="en-US" sz="1100" b="1" kern="0" spc="0" dirty="0">
                          <a:effectLst/>
                        </a:rPr>
                        <a:t> 레이아웃의 개요</a:t>
                      </a:r>
                      <a:r>
                        <a:rPr lang="en-US" altLang="ko-KR" sz="1100" b="1" kern="0" spc="0" dirty="0">
                          <a:effectLst/>
                        </a:rPr>
                        <a:t>, </a:t>
                      </a:r>
                      <a:r>
                        <a:rPr lang="ko-KR" altLang="en-US" sz="1100" b="1" kern="0" spc="0" dirty="0" err="1">
                          <a:effectLst/>
                        </a:rPr>
                        <a:t>리니어레이아웃과</a:t>
                      </a:r>
                      <a:r>
                        <a:rPr lang="ko-KR" altLang="en-US" sz="1100" b="1" kern="0" spc="0" dirty="0">
                          <a:effectLst/>
                        </a:rPr>
                        <a:t> 기타 레이아웃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84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50" dirty="0">
                          <a:effectLst/>
                        </a:rPr>
                        <a:t>6</a:t>
                      </a:r>
                      <a:r>
                        <a:rPr lang="ko-KR" altLang="en-US" sz="1100" kern="0" spc="-50" dirty="0">
                          <a:effectLst/>
                        </a:rPr>
                        <a:t>주</a:t>
                      </a:r>
                      <a:endParaRPr lang="en-US" sz="1100" b="0" kern="0" spc="-5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0" spc="-50" dirty="0">
                          <a:effectLst/>
                        </a:rPr>
                        <a:t> 06</a:t>
                      </a:r>
                      <a:r>
                        <a:rPr lang="ko-KR" altLang="en-US" sz="1100" b="1" kern="0" spc="-50" dirty="0">
                          <a:effectLst/>
                        </a:rPr>
                        <a:t>장</a:t>
                      </a:r>
                      <a:r>
                        <a:rPr lang="en-US" altLang="ko-KR" sz="1100" b="1" kern="0" spc="-50" dirty="0">
                          <a:effectLst/>
                        </a:rPr>
                        <a:t>.</a:t>
                      </a:r>
                      <a:r>
                        <a:rPr lang="ko-KR" altLang="en-US" sz="1100" b="1" kern="0" spc="-50" dirty="0">
                          <a:effectLst/>
                        </a:rPr>
                        <a:t> 고급 </a:t>
                      </a:r>
                      <a:r>
                        <a:rPr lang="ko-KR" altLang="en-US" sz="1100" b="1" kern="0" spc="-50" dirty="0" err="1">
                          <a:effectLst/>
                        </a:rPr>
                        <a:t>위젯</a:t>
                      </a:r>
                      <a:r>
                        <a:rPr lang="en-US" altLang="ko-KR" sz="1100" b="1" kern="0" spc="-50" dirty="0">
                          <a:effectLst/>
                        </a:rPr>
                        <a:t>, </a:t>
                      </a:r>
                      <a:r>
                        <a:rPr lang="ko-KR" altLang="en-US" sz="1100" b="1" kern="0" spc="-50" dirty="0" err="1">
                          <a:effectLst/>
                        </a:rPr>
                        <a:t>뷰</a:t>
                      </a:r>
                      <a:r>
                        <a:rPr lang="ko-KR" altLang="en-US" sz="1100" b="1" kern="0" spc="-50" dirty="0">
                          <a:effectLst/>
                        </a:rPr>
                        <a:t> 컨테이너</a:t>
                      </a:r>
                      <a:endParaRPr lang="ko-KR" altLang="en-US" sz="1100" b="1" kern="0" spc="-5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84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50" dirty="0">
                          <a:effectLst/>
                        </a:rPr>
                        <a:t>7</a:t>
                      </a:r>
                      <a:r>
                        <a:rPr lang="ko-KR" altLang="en-US" sz="1100" kern="0" spc="-50" dirty="0">
                          <a:effectLst/>
                        </a:rPr>
                        <a:t>주</a:t>
                      </a:r>
                      <a:endParaRPr lang="en-US" sz="1100" b="0" kern="0" spc="-5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 07</a:t>
                      </a:r>
                      <a:r>
                        <a:rPr lang="ko-KR" altLang="en-US" sz="1100" b="1" dirty="0"/>
                        <a:t>장</a:t>
                      </a:r>
                      <a:r>
                        <a:rPr lang="en-US" altLang="ko-KR" sz="1100" b="1" dirty="0"/>
                        <a:t>.</a:t>
                      </a:r>
                      <a:r>
                        <a:rPr lang="ko-KR" altLang="en-US" sz="1100" b="1" dirty="0"/>
                        <a:t> 메뉴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/>
                        <a:t>토스트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/>
                        <a:t>대화상자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84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50" dirty="0">
                          <a:effectLst/>
                        </a:rPr>
                        <a:t>8</a:t>
                      </a:r>
                      <a:r>
                        <a:rPr lang="ko-KR" altLang="en-US" sz="1100" kern="0" spc="-50" dirty="0">
                          <a:effectLst/>
                        </a:rPr>
                        <a:t>주</a:t>
                      </a:r>
                      <a:endParaRPr lang="en-US" sz="1100" b="0" kern="0" spc="-5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</a:rPr>
                        <a:t>중간고사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184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50" dirty="0">
                          <a:effectLst/>
                        </a:rPr>
                        <a:t>9</a:t>
                      </a:r>
                      <a:r>
                        <a:rPr lang="ko-KR" altLang="en-US" sz="1100" kern="0" spc="-50" dirty="0">
                          <a:effectLst/>
                        </a:rPr>
                        <a:t>주</a:t>
                      </a:r>
                      <a:endParaRPr lang="en-US" sz="1100" b="0" kern="0" spc="-5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 </a:t>
                      </a:r>
                      <a:r>
                        <a:rPr lang="en-US" altLang="ko-KR" sz="1100" b="1" dirty="0"/>
                        <a:t>08</a:t>
                      </a:r>
                      <a:r>
                        <a:rPr lang="ko-KR" altLang="en-US" sz="1100" b="1" dirty="0"/>
                        <a:t>장</a:t>
                      </a:r>
                      <a:r>
                        <a:rPr lang="en-US" altLang="ko-KR" sz="1100" b="1" dirty="0"/>
                        <a:t>.</a:t>
                      </a:r>
                      <a:r>
                        <a:rPr lang="ko-KR" altLang="en-US" sz="1100" b="1" dirty="0"/>
                        <a:t> 파일 처리의 기본과 응용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184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50" dirty="0">
                          <a:effectLst/>
                        </a:rPr>
                        <a:t>10</a:t>
                      </a:r>
                      <a:r>
                        <a:rPr lang="ko-KR" altLang="en-US" sz="1100" kern="0" spc="-50" dirty="0">
                          <a:effectLst/>
                        </a:rPr>
                        <a:t>주</a:t>
                      </a:r>
                      <a:endParaRPr lang="en-US" sz="1100" b="0" kern="0" spc="-5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 </a:t>
                      </a:r>
                      <a:r>
                        <a:rPr lang="en-US" altLang="ko-KR" sz="1100" b="1" dirty="0"/>
                        <a:t>09</a:t>
                      </a:r>
                      <a:r>
                        <a:rPr lang="ko-KR" altLang="en-US" sz="1100" b="1" dirty="0"/>
                        <a:t>장</a:t>
                      </a:r>
                      <a:r>
                        <a:rPr lang="en-US" altLang="ko-KR" sz="1100" b="1" dirty="0"/>
                        <a:t>.</a:t>
                      </a:r>
                      <a:r>
                        <a:rPr lang="ko-KR" altLang="en-US" sz="1100" b="1" dirty="0"/>
                        <a:t> 그래픽과 이미지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184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50" dirty="0">
                          <a:effectLst/>
                        </a:rPr>
                        <a:t>11</a:t>
                      </a:r>
                      <a:r>
                        <a:rPr lang="ko-KR" altLang="en-US" sz="1100" kern="0" spc="-50" dirty="0">
                          <a:effectLst/>
                        </a:rPr>
                        <a:t>주</a:t>
                      </a:r>
                      <a:endParaRPr lang="en-US" sz="1100" b="0" kern="0" spc="-5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 </a:t>
                      </a:r>
                      <a:r>
                        <a:rPr lang="en-US" altLang="ko-KR" sz="1100" b="1" dirty="0"/>
                        <a:t>10</a:t>
                      </a:r>
                      <a:r>
                        <a:rPr lang="ko-KR" altLang="en-US" sz="1100" b="1" dirty="0"/>
                        <a:t>장</a:t>
                      </a:r>
                      <a:r>
                        <a:rPr lang="en-US" altLang="ko-KR" sz="1100" b="1" dirty="0"/>
                        <a:t>.</a:t>
                      </a:r>
                      <a:r>
                        <a:rPr lang="ko-KR" altLang="en-US" sz="1100" b="1" dirty="0"/>
                        <a:t> </a:t>
                      </a:r>
                      <a:r>
                        <a:rPr lang="ko-KR" altLang="en-US" sz="1100" b="1" dirty="0" err="1"/>
                        <a:t>액티비티와</a:t>
                      </a:r>
                      <a:r>
                        <a:rPr lang="ko-KR" altLang="en-US" sz="1100" b="1" dirty="0"/>
                        <a:t> </a:t>
                      </a:r>
                      <a:r>
                        <a:rPr lang="ko-KR" altLang="en-US" sz="1100" b="1" dirty="0" err="1"/>
                        <a:t>인텐트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184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50" dirty="0">
                          <a:effectLst/>
                        </a:rPr>
                        <a:t>12</a:t>
                      </a:r>
                      <a:r>
                        <a:rPr lang="ko-KR" altLang="en-US" sz="1100" kern="0" spc="-50" dirty="0">
                          <a:effectLst/>
                        </a:rPr>
                        <a:t>주</a:t>
                      </a:r>
                      <a:endParaRPr lang="en-US" sz="1100" b="0" kern="0" spc="-5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 11</a:t>
                      </a:r>
                      <a:r>
                        <a:rPr lang="ko-KR" altLang="en-US" sz="1100" b="1" dirty="0"/>
                        <a:t>장</a:t>
                      </a:r>
                      <a:r>
                        <a:rPr lang="en-US" altLang="ko-KR" sz="1100" b="1" dirty="0"/>
                        <a:t>.</a:t>
                      </a:r>
                      <a:r>
                        <a:rPr lang="ko-KR" altLang="en-US" sz="1100" b="1" dirty="0"/>
                        <a:t> </a:t>
                      </a:r>
                      <a:r>
                        <a:rPr lang="ko-KR" altLang="en-US" sz="1100" b="1" dirty="0" err="1"/>
                        <a:t>리스트뷰와</a:t>
                      </a:r>
                      <a:r>
                        <a:rPr lang="ko-KR" altLang="en-US" sz="1100" b="1" dirty="0"/>
                        <a:t> </a:t>
                      </a:r>
                      <a:r>
                        <a:rPr lang="ko-KR" altLang="en-US" sz="1100" b="1" dirty="0" err="1"/>
                        <a:t>그리드뷰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/>
                        <a:t>갤러리와 </a:t>
                      </a:r>
                      <a:r>
                        <a:rPr lang="ko-KR" altLang="en-US" sz="1100" b="1" dirty="0" err="1"/>
                        <a:t>스피너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184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50" dirty="0">
                          <a:effectLst/>
                        </a:rPr>
                        <a:t>13</a:t>
                      </a:r>
                      <a:r>
                        <a:rPr lang="ko-KR" altLang="en-US" sz="1100" kern="0" spc="-50" dirty="0">
                          <a:effectLst/>
                        </a:rPr>
                        <a:t>주</a:t>
                      </a:r>
                      <a:endParaRPr lang="en-US" sz="1100" b="0" kern="0" spc="-5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 12</a:t>
                      </a:r>
                      <a:r>
                        <a:rPr lang="ko-KR" altLang="en-US" sz="1100" b="1" dirty="0"/>
                        <a:t>장</a:t>
                      </a:r>
                      <a:r>
                        <a:rPr lang="en-US" altLang="ko-KR" sz="1100" b="1" dirty="0"/>
                        <a:t>.</a:t>
                      </a:r>
                      <a:r>
                        <a:rPr lang="ko-KR" altLang="en-US" sz="1100" b="1" dirty="0"/>
                        <a:t> </a:t>
                      </a:r>
                      <a:r>
                        <a:rPr lang="en-US" altLang="ko-KR" sz="1100" b="1" dirty="0"/>
                        <a:t>SQLite</a:t>
                      </a:r>
                      <a:r>
                        <a:rPr lang="ko-KR" altLang="en-US" sz="1100" b="1" dirty="0"/>
                        <a:t>의 기본과 활용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184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50" dirty="0">
                          <a:effectLst/>
                        </a:rPr>
                        <a:t>14</a:t>
                      </a:r>
                      <a:r>
                        <a:rPr lang="ko-KR" altLang="en-US" sz="1100" kern="0" spc="-50" dirty="0">
                          <a:effectLst/>
                        </a:rPr>
                        <a:t>주</a:t>
                      </a:r>
                      <a:endParaRPr lang="en-US" sz="1100" b="0" kern="0" spc="-5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 </a:t>
                      </a:r>
                      <a:r>
                        <a:rPr lang="en-US" altLang="ko-KR" sz="1100" b="1" dirty="0"/>
                        <a:t>13</a:t>
                      </a:r>
                      <a:r>
                        <a:rPr lang="ko-KR" altLang="en-US" sz="1100" b="1" dirty="0"/>
                        <a:t>장</a:t>
                      </a:r>
                      <a:r>
                        <a:rPr lang="en-US" altLang="ko-KR" sz="1100" b="1" dirty="0"/>
                        <a:t>.</a:t>
                      </a:r>
                      <a:r>
                        <a:rPr lang="ko-KR" altLang="en-US" sz="1100" b="1" dirty="0"/>
                        <a:t> 멀티미디어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오디오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스레드</a:t>
                      </a:r>
                      <a:r>
                        <a:rPr lang="en-US" altLang="ko-KR" sz="1100" b="1" dirty="0"/>
                        <a:t>)</a:t>
                      </a:r>
                      <a:r>
                        <a:rPr lang="ko-KR" altLang="en-US" sz="1100" b="1" dirty="0"/>
                        <a:t>와 </a:t>
                      </a:r>
                      <a:r>
                        <a:rPr lang="ko-KR" altLang="en-US" sz="1100" b="1" dirty="0" err="1"/>
                        <a:t>구글</a:t>
                      </a:r>
                      <a:r>
                        <a:rPr lang="ko-KR" altLang="en-US" sz="1100" b="1" dirty="0"/>
                        <a:t> 지도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184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50" dirty="0">
                          <a:effectLst/>
                        </a:rPr>
                        <a:t>15</a:t>
                      </a:r>
                      <a:r>
                        <a:rPr lang="ko-KR" altLang="en-US" sz="1100" kern="0" spc="-50" dirty="0">
                          <a:effectLst/>
                        </a:rPr>
                        <a:t>주</a:t>
                      </a:r>
                      <a:endParaRPr lang="en-US" sz="1100" b="0" kern="0" spc="-5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 </a:t>
                      </a:r>
                      <a:r>
                        <a:rPr lang="en-US" altLang="ko-KR" sz="1100" b="1" dirty="0"/>
                        <a:t>14</a:t>
                      </a:r>
                      <a:r>
                        <a:rPr lang="ko-KR" altLang="en-US" sz="1100" b="1" dirty="0"/>
                        <a:t>장</a:t>
                      </a:r>
                      <a:r>
                        <a:rPr lang="en-US" altLang="ko-KR" sz="1100" b="1" dirty="0"/>
                        <a:t>,</a:t>
                      </a:r>
                      <a:r>
                        <a:rPr lang="en-US" altLang="ko-KR" sz="1100" b="1" baseline="0" dirty="0"/>
                        <a:t> 15</a:t>
                      </a:r>
                      <a:r>
                        <a:rPr lang="ko-KR" altLang="en-US" sz="1100" b="1" baseline="0" dirty="0"/>
                        <a:t>장</a:t>
                      </a:r>
                      <a:r>
                        <a:rPr lang="en-US" altLang="ko-KR" sz="1100" b="1" dirty="0"/>
                        <a:t>.</a:t>
                      </a:r>
                      <a:r>
                        <a:rPr lang="ko-KR" altLang="en-US" sz="1100" b="1" dirty="0"/>
                        <a:t> 서비스와 </a:t>
                      </a:r>
                      <a:r>
                        <a:rPr lang="ko-KR" altLang="en-US" sz="1100" b="1" dirty="0" err="1"/>
                        <a:t>브로드</a:t>
                      </a:r>
                      <a:r>
                        <a:rPr lang="ko-KR" altLang="en-US" sz="1100" b="1" dirty="0"/>
                        <a:t> 캐스트 리시버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구글</a:t>
                      </a:r>
                      <a:r>
                        <a:rPr lang="ko-KR" altLang="en-US" sz="1100" b="1" dirty="0"/>
                        <a:t> 플레이에 </a:t>
                      </a:r>
                      <a:r>
                        <a:rPr lang="ko-KR" altLang="en-US" sz="1100" b="1" dirty="0" err="1"/>
                        <a:t>앱</a:t>
                      </a:r>
                      <a:r>
                        <a:rPr lang="ko-KR" altLang="en-US" sz="1100" b="1" dirty="0"/>
                        <a:t> 배포하기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184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50" dirty="0">
                          <a:effectLst/>
                        </a:rPr>
                        <a:t>16</a:t>
                      </a:r>
                      <a:r>
                        <a:rPr lang="ko-KR" altLang="en-US" sz="1100" kern="0" spc="-50" dirty="0">
                          <a:effectLst/>
                        </a:rPr>
                        <a:t>주</a:t>
                      </a:r>
                      <a:endParaRPr lang="en-US" sz="1100" b="0" kern="0" spc="-5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effectLst/>
                        </a:rPr>
                        <a:t>기말고사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41" marR="35941" marT="35941" marB="35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914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"/>
          <p:cNvSpPr txBox="1">
            <a:spLocks/>
          </p:cNvSpPr>
          <p:nvPr/>
        </p:nvSpPr>
        <p:spPr bwMode="auto">
          <a:xfrm>
            <a:off x="395536" y="413020"/>
            <a:ext cx="756084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1. </a:t>
            </a:r>
            <a:r>
              <a: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스마트폰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 bwMode="auto">
          <a:xfrm>
            <a:off x="395535" y="958134"/>
            <a:ext cx="8280921" cy="5567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Blip>
                <a:blip r:embed="rId2"/>
              </a:buBlip>
              <a:tabLst/>
              <a:defRPr/>
            </a:pPr>
            <a:r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안드로이드</a:t>
            </a:r>
            <a:r>
              <a:rPr kumimoji="0" lang="en-US" altLang="ko-KR" sz="1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(Android)</a:t>
            </a:r>
          </a:p>
          <a:p>
            <a:pPr marL="285750" marR="0" lvl="0" indent="-285750" algn="l" defTabSz="914400" rtl="0" eaLnBrk="0" fontAlgn="base" latinLnBrk="1" hangingPunct="0">
              <a:lnSpc>
                <a:spcPts val="2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휴대용 장치를 위한 운영체제와 미들웨어</a:t>
            </a: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, 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핵심 어플리케이션을 포함하는 소프트웨어 집합</a:t>
            </a:r>
            <a:endParaRPr kumimoji="0" lang="en-US" altLang="ko-KR" sz="15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0" fontAlgn="base" latinLnBrk="1" hangingPunct="0">
              <a:lnSpc>
                <a:spcPts val="2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자바 언어로 어플리케이션 개발 가능</a:t>
            </a:r>
            <a:endParaRPr kumimoji="0" lang="en-US" altLang="ko-KR" sz="15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0" fontAlgn="base" latinLnBrk="1" hangingPunct="0">
              <a:lnSpc>
                <a:spcPts val="2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컴파일된 바이트코드를 구동할 수 있는 안드로이드 런타임</a:t>
            </a: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(ART: Android RunTime) 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제공</a:t>
            </a:r>
            <a:endParaRPr kumimoji="0" lang="en-US" altLang="ko-KR" sz="15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0" fontAlgn="base" latinLnBrk="1" hangingPunct="0">
              <a:lnSpc>
                <a:spcPts val="22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안드로이드 </a:t>
            </a: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SDK(Software Development Kit)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를 통해 어플리케이션 개발에 필요한 각종 도구들과 </a:t>
            </a: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API(Application Programming Interface)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를 제공</a:t>
            </a:r>
            <a:endParaRPr kumimoji="0" lang="en-US" altLang="ko-KR" sz="15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Blip>
                <a:blip r:embed="rId2"/>
              </a:buBlip>
              <a:tabLst/>
              <a:defRPr/>
            </a:pPr>
            <a:r>
              <a:rPr kumimoji="0" lang="en-US" altLang="ko-KR" sz="1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</a:t>
            </a:r>
            <a:r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태블릿</a:t>
            </a:r>
            <a:r>
              <a:rPr kumimoji="0" lang="en-US" altLang="ko-KR" sz="1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PC(Tablet PC)</a:t>
            </a:r>
          </a:p>
          <a:p>
            <a:pPr marL="2800350" marR="0" lvl="5" indent="-22860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터치스크린을 주입력장치로 장착한 휴대용</a:t>
            </a: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PC</a:t>
            </a:r>
          </a:p>
          <a:p>
            <a:pPr marL="2800350" marR="0" lvl="5" indent="-22860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인터넷과 랜을 위한 무선 어댑터를 갖춤</a:t>
            </a:r>
            <a:endParaRPr kumimoji="0" lang="en-US" altLang="ko-KR" sz="15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2800350" marR="0" lvl="5" indent="-22860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오피스 제품군</a:t>
            </a: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웹 브라우저</a:t>
            </a: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게임</a:t>
            </a: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등 다양한 어플리케이션들을 내장하고 있음</a:t>
            </a:r>
            <a:endParaRPr kumimoji="0" lang="en-US" altLang="ko-KR" sz="15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2800350" marR="0" lvl="5" indent="-22860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2010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년 애플은 아이패드를</a:t>
            </a: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삼성전자는 갤럭시탭을 발표하여 태블릿</a:t>
            </a: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PC 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시장을 열었음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pic>
        <p:nvPicPr>
          <p:cNvPr id="5" name="Picture 3" descr="C:\Users\한혜인\Desktop\PPT\안드로이드(그림)\1장\1-6P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93096"/>
            <a:ext cx="2232248" cy="160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193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안드로이드의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역사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2005</a:t>
            </a:r>
            <a:r>
              <a:rPr lang="ko-KR" altLang="en-US" dirty="0" smtClean="0"/>
              <a:t>년에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㈜ 인수</a:t>
            </a:r>
            <a:endParaRPr lang="en-US" altLang="ko-KR" dirty="0" smtClean="0"/>
          </a:p>
          <a:p>
            <a:r>
              <a:rPr lang="en-US" altLang="ko-KR" dirty="0" smtClean="0"/>
              <a:t>2007</a:t>
            </a:r>
            <a:r>
              <a:rPr lang="ko-KR" altLang="en-US" dirty="0" smtClean="0"/>
              <a:t>년에 </a:t>
            </a:r>
            <a:r>
              <a:rPr lang="en-US" altLang="ko-KR" dirty="0"/>
              <a:t>OHA(Open Handset Alliance)</a:t>
            </a:r>
            <a:r>
              <a:rPr lang="ko-KR" altLang="en-US" dirty="0"/>
              <a:t>라는 </a:t>
            </a:r>
            <a:r>
              <a:rPr lang="ko-KR" altLang="en-US" dirty="0" smtClean="0"/>
              <a:t>컨소시엄 구성</a:t>
            </a:r>
            <a:endParaRPr lang="en-US" altLang="ko-KR" dirty="0" smtClean="0"/>
          </a:p>
          <a:p>
            <a:r>
              <a:rPr lang="en-US" altLang="ko-KR" dirty="0" smtClean="0"/>
              <a:t>2007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SDK 1.0 </a:t>
            </a:r>
            <a:r>
              <a:rPr lang="ko-KR" altLang="en-US" dirty="0" smtClean="0"/>
              <a:t>발표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최초의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폰</a:t>
            </a:r>
            <a:r>
              <a:rPr lang="en-US" altLang="ko-KR" dirty="0" smtClean="0"/>
              <a:t>: HTC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G1</a:t>
            </a:r>
            <a:endParaRPr lang="ko-KR" altLang="en-US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284984"/>
            <a:ext cx="2592288" cy="3282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23928" y="5837202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앤디</a:t>
            </a:r>
            <a:r>
              <a:rPr lang="ko-KR" altLang="en-US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루빈→</a:t>
            </a:r>
            <a:endParaRPr lang="ko-KR" altLang="en-US" sz="200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63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버전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412776"/>
            <a:ext cx="6680993" cy="511070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 flipV="1">
            <a:off x="4427984" y="2996952"/>
            <a:ext cx="33843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8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버전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628800"/>
            <a:ext cx="7185049" cy="45659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48064" y="1988840"/>
            <a:ext cx="3024336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Picture In Picture : </a:t>
            </a:r>
            <a:r>
              <a:rPr lang="ko-KR" altLang="en-US" sz="1400" dirty="0" smtClean="0">
                <a:solidFill>
                  <a:prstClr val="black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다중 창</a:t>
            </a:r>
            <a:endParaRPr lang="ko-KR" altLang="en-US" sz="1400" dirty="0">
              <a:solidFill>
                <a:prstClr val="black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69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버전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AA50FA2-CB6D-4115-B8F4-7170F83DA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635473"/>
            <a:ext cx="7159361" cy="499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28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</a:t>
            </a:r>
            <a:r>
              <a:rPr lang="en-US" altLang="ko-KR" dirty="0"/>
              <a:t>12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="" xmlns:a16="http://schemas.microsoft.com/office/drawing/2014/main" id="{0D1E150A-AEEB-4593-80F6-20692B8E0D6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99592" y="1071204"/>
            <a:ext cx="6768752" cy="5786796"/>
          </a:xfrm>
        </p:spPr>
      </p:pic>
    </p:spTree>
    <p:extLst>
      <p:ext uri="{BB962C8B-B14F-4D97-AF65-F5344CB8AC3E}">
        <p14:creationId xmlns:p14="http://schemas.microsoft.com/office/powerpoint/2010/main" val="3242974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 err="1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스마트폰</a:t>
            </a:r>
            <a:r>
              <a:rPr lang="en-US" altLang="ko-KR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ko-KR" altLang="en-US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사용 이유</a:t>
            </a:r>
            <a:endParaRPr lang="en-US" altLang="ko-KR" sz="4000" b="1" dirty="0">
              <a:solidFill>
                <a:prstClr val="white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02" y="1134905"/>
            <a:ext cx="5687197" cy="549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996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251520" y="0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olidFill>
                  <a:schemeClr val="tx1"/>
                </a:solidFill>
                <a:latin typeface="+mj-ea"/>
                <a:ea typeface="+mj-ea"/>
              </a:rPr>
              <a:t>2.  </a:t>
            </a:r>
            <a:r>
              <a:rPr lang="ko-KR" altLang="en-US" sz="2800" dirty="0" err="1" smtClean="0">
                <a:solidFill>
                  <a:schemeClr val="tx1"/>
                </a:solidFill>
                <a:latin typeface="+mj-ea"/>
                <a:ea typeface="+mj-ea"/>
              </a:rPr>
              <a:t>스마트폰</a:t>
            </a:r>
            <a:r>
              <a:rPr lang="ko-KR" altLang="en-US" sz="28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800" dirty="0" err="1" smtClean="0">
                <a:solidFill>
                  <a:schemeClr val="tx1"/>
                </a:solidFill>
                <a:latin typeface="+mj-ea"/>
                <a:ea typeface="+mj-ea"/>
              </a:rPr>
              <a:t>앱과</a:t>
            </a:r>
            <a:r>
              <a:rPr lang="ko-KR" altLang="en-US" sz="2800" dirty="0" smtClean="0">
                <a:solidFill>
                  <a:schemeClr val="tx1"/>
                </a:solidFill>
                <a:latin typeface="+mj-ea"/>
                <a:ea typeface="+mj-ea"/>
              </a:rPr>
              <a:t> 활용사례</a:t>
            </a:r>
            <a:endParaRPr lang="ko-KR" altLang="en-US" sz="2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323528" y="332656"/>
            <a:ext cx="8352929" cy="5567210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Blip>
                <a:blip r:embed="rId2"/>
              </a:buBlip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앱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(App)</a:t>
            </a: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스마트폰으로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정보를 이용하기 위한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B5A53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어플리케이션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을 줄인 표현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원래는 애플의 어플리케이션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(Apple Application Software)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을 가리키는 말이었으나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이제는 스마트 기기용 어플리케이션을 지칭하는 명칭으로 굳어짐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앱을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거래하는 시장으로 애플은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‘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앱스토어</a:t>
            </a:r>
            <a:r>
              <a:rPr lang="en-US" altLang="ko-KR" sz="150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’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를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구글은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‘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구글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플레이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’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를 운영함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Blip>
                <a:blip r:embed="rId2"/>
              </a:buBlip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구글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플레이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(Google Play)</a:t>
            </a:r>
          </a:p>
          <a:p>
            <a:pPr marL="2400300" marR="0" lvl="4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구글은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2008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년부터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안드로이드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마켓을 이용하여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앱을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판매하였으며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, 2012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년부터 새로운 상표인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구글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플레이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(Google Play)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를 도입함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2400300" marR="0" lvl="4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앱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유료 및 무료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)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을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다운로드할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때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구글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계정이 필요함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2400300" marR="0" lvl="4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일반인도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구글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플레이 개발자 등록 사이트에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구글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계정으로 개발자  등록을 하고 개발 도구인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안드로이드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SDK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와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안드로이드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스튜디오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(Android Studio)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를 이용하여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앱을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작성한 후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구글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플레이를 통해 판매가 가능함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2400300" marR="0" lvl="4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앱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개발자는 판매 수익의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70%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를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나머지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30%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는 통신사업자와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구글이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나눠 가짐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0" y="2924943"/>
            <a:ext cx="2390000" cy="38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87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5039472" cy="60811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v"/>
            </a:pPr>
            <a:r>
              <a:rPr lang="ko-KR" altLang="en-US" smtClean="0"/>
              <a:t>애플리케이션 마켓의 개념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67544" y="692696"/>
            <a:ext cx="8153400" cy="4495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 smtClean="0"/>
              <a:t>개발자와 소비자가 만나는 공간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0" y="1484783"/>
            <a:ext cx="5534320" cy="27451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4004347"/>
            <a:ext cx="6393238" cy="28536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67784" y="13031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앱마켓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58162" y="42298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앱스토어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753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251520" y="116632"/>
            <a:ext cx="8072437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휴먼세엑스포" pitchFamily="18" charset="-127"/>
              <a:buChar char="■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Font typeface="Wingdings" panose="05000000000000000000" pitchFamily="2" charset="2"/>
              <a:buChar char="v"/>
              <a:defRPr kumimoji="1" sz="2000">
                <a:solidFill>
                  <a:schemeClr val="accent2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u"/>
              <a:defRPr kumimoji="1" sz="1600">
                <a:solidFill>
                  <a:srgbClr val="009900"/>
                </a:solidFill>
                <a:latin typeface="+mn-lt"/>
                <a:ea typeface="+mn-ea"/>
              </a:defRPr>
            </a:lvl3pPr>
            <a:lvl4pPr marL="1520825" indent="-1492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kumimoji="1" sz="1200">
                <a:solidFill>
                  <a:srgbClr val="C00000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4C85D2"/>
              </a:buClr>
              <a:buFont typeface="Wingdings" panose="05000000000000000000" pitchFamily="2" charset="2"/>
              <a:buChar char="§"/>
              <a:defRPr kumimoji="1" sz="12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4C85D2"/>
              </a:buClr>
              <a:buFont typeface="Wingdings" pitchFamily="2" charset="2"/>
              <a:buChar char="§"/>
              <a:defRPr kumimoji="1" sz="12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4C85D2"/>
              </a:buClr>
              <a:buFont typeface="Wingdings" pitchFamily="2" charset="2"/>
              <a:buChar char="§"/>
              <a:defRPr kumimoji="1" sz="12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4C85D2"/>
              </a:buClr>
              <a:buFont typeface="Wingdings" pitchFamily="2" charset="2"/>
              <a:buChar char="§"/>
              <a:defRPr kumimoji="1" sz="12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4C85D2"/>
              </a:buClr>
              <a:buFont typeface="Wingdings" pitchFamily="2" charset="2"/>
              <a:buChar char="§"/>
              <a:defRPr kumimoji="1" sz="12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Tx/>
              <a:buFont typeface="휴먼세엑스포" pitchFamily="18" charset="-127"/>
              <a:buChar char="■"/>
              <a:tabLst/>
              <a:defRPr/>
            </a:pPr>
            <a:r>
              <a:rPr kumimoji="1" lang="ko-KR" alt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앱스토어</a:t>
            </a:r>
            <a:r>
              <a:rPr kumimoji="1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1" lang="en-US" altLang="ko-KR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AppStore</a:t>
            </a:r>
            <a:r>
              <a:rPr kumimoji="1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</a:p>
          <a:p>
            <a:pPr marL="742950" marR="0" lvl="1" indent="-285750" algn="l" defTabSz="914400" rtl="0" eaLnBrk="0" fontAlgn="base" latinLnBrk="1" hangingPunct="0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애플리케이션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응용프로그램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스토어</a:t>
            </a:r>
            <a:endParaRPr kumimoji="1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742950" marR="0" lvl="1" indent="-285750" algn="l" defTabSz="914400" rtl="0" eaLnBrk="0" fontAlgn="base" latinLnBrk="1" hangingPunct="0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기능</a:t>
            </a:r>
            <a:endParaRPr kumimoji="1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143000" marR="0" lvl="2" indent="-228600" algn="l" defTabSz="914400" rtl="0" eaLnBrk="0" fontAlgn="base" latinLnBrk="1" hangingPunct="0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애플의 </a:t>
            </a:r>
            <a:r>
              <a:rPr kumimoji="1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아이폰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및 </a:t>
            </a:r>
            <a:r>
              <a:rPr kumimoji="1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아이팟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터치용 애플리케이션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응용프로그램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과 스마트 </a:t>
            </a:r>
            <a:r>
              <a:rPr kumimoji="1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폰용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1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콘텐츠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다운로드 서비스를 제공하는 개방형 </a:t>
            </a:r>
            <a:r>
              <a:rPr kumimoji="1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모바일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장터</a:t>
            </a:r>
          </a:p>
          <a:p>
            <a:pPr marL="742950" marR="0" lvl="1" indent="-285750" algn="l" defTabSz="914400" rtl="0" eaLnBrk="0" fontAlgn="base" latinLnBrk="1" hangingPunct="0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1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1812" y="5603826"/>
            <a:ext cx="6929437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>
                <a:solidFill>
                  <a:srgbClr val="FF0000"/>
                </a:solidFill>
                <a:latin typeface="+mn-ea"/>
                <a:ea typeface="휴먼세엑스포"/>
              </a:rPr>
              <a:t>- </a:t>
            </a:r>
            <a:r>
              <a:rPr kumimoji="1" lang="ko-KR" altLang="en-US" sz="1200" dirty="0">
                <a:solidFill>
                  <a:srgbClr val="FF0000"/>
                </a:solidFill>
                <a:latin typeface="+mn-ea"/>
                <a:ea typeface="휴먼세엑스포"/>
              </a:rPr>
              <a:t>자료 출처 </a:t>
            </a:r>
            <a:r>
              <a:rPr kumimoji="1" lang="en-US" altLang="ko-KR" sz="1200" dirty="0">
                <a:solidFill>
                  <a:srgbClr val="FF0000"/>
                </a:solidFill>
                <a:latin typeface="+mn-ea"/>
                <a:ea typeface="휴먼세엑스포"/>
              </a:rPr>
              <a:t>: </a:t>
            </a:r>
            <a:r>
              <a:rPr kumimoji="1" lang="en-US" altLang="ko-KR" sz="1200" dirty="0">
                <a:solidFill>
                  <a:srgbClr val="FF0000"/>
                </a:solidFill>
                <a:latin typeface="+mn-ea"/>
                <a:ea typeface="휴먼세엑스포"/>
                <a:hlinkClick r:id="rId2"/>
              </a:rPr>
              <a:t>http://etv.donga.com/view.php?idxno=201001180029338</a:t>
            </a:r>
            <a:endParaRPr kumimoji="1" lang="ko-KR" altLang="en-US" sz="1200" dirty="0">
              <a:solidFill>
                <a:srgbClr val="FF0000"/>
              </a:solidFill>
              <a:latin typeface="+mn-ea"/>
              <a:ea typeface="휴먼세엑스포"/>
            </a:endParaRPr>
          </a:p>
        </p:txBody>
      </p:sp>
      <p:pic>
        <p:nvPicPr>
          <p:cNvPr id="4" name="Picture 8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624" y="4594176"/>
            <a:ext cx="11430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937" y="2451051"/>
            <a:ext cx="2286000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20888"/>
            <a:ext cx="3429000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529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4" y="2276872"/>
            <a:ext cx="7835710" cy="14436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7"/>
          <p:cNvSpPr txBox="1">
            <a:spLocks/>
          </p:cNvSpPr>
          <p:nvPr/>
        </p:nvSpPr>
        <p:spPr>
          <a:xfrm>
            <a:off x="323528" y="260648"/>
            <a:ext cx="7236864" cy="4431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2850" b="1" dirty="0">
                <a:solidFill>
                  <a:srgbClr val="00B0F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PART 01 </a:t>
            </a:r>
            <a:r>
              <a:rPr lang="en-US" altLang="ko-KR" sz="2850" b="1" dirty="0" smtClean="0">
                <a:solidFill>
                  <a:srgbClr val="00B0F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r>
              <a:rPr lang="ko-KR" altLang="en-US" sz="2850" b="1" dirty="0" err="1" smtClean="0">
                <a:solidFill>
                  <a:srgbClr val="00B0F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스마트폰</a:t>
            </a:r>
            <a:r>
              <a:rPr lang="ko-KR" altLang="en-US" sz="2850" b="1" dirty="0" smtClean="0">
                <a:solidFill>
                  <a:srgbClr val="00B0F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r>
              <a:rPr lang="ko-KR" altLang="en-US" sz="2850" b="1" dirty="0" err="1" smtClean="0">
                <a:solidFill>
                  <a:srgbClr val="00B0F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앱과</a:t>
            </a:r>
            <a:r>
              <a:rPr lang="ko-KR" altLang="en-US" sz="2850" b="1" dirty="0" smtClean="0">
                <a:solidFill>
                  <a:srgbClr val="00B0F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 웹</a:t>
            </a:r>
            <a:endParaRPr lang="ko-KR" altLang="en-US" sz="2850" b="1" dirty="0">
              <a:solidFill>
                <a:srgbClr val="00B0F0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7" name="제목 7"/>
          <p:cNvSpPr txBox="1">
            <a:spLocks/>
          </p:cNvSpPr>
          <p:nvPr/>
        </p:nvSpPr>
        <p:spPr>
          <a:xfrm>
            <a:off x="251520" y="836712"/>
            <a:ext cx="8496944" cy="33855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571500" indent="-5715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2000" b="1" dirty="0" smtClean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r>
              <a:rPr lang="ko-KR" altLang="en-US" sz="2000" b="1" dirty="0" err="1" smtClean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앱의</a:t>
            </a:r>
            <a:r>
              <a:rPr lang="ko-KR" altLang="en-US" sz="2000" b="1" dirty="0" smtClean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이해와 개발원리</a:t>
            </a:r>
            <a:r>
              <a:rPr lang="en-US" altLang="ko-KR" sz="2000" b="1" dirty="0" smtClean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</a:t>
            </a:r>
            <a:endParaRPr lang="ko-KR" altLang="en-US" sz="20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8" name="제목 7"/>
          <p:cNvSpPr txBox="1">
            <a:spLocks/>
          </p:cNvSpPr>
          <p:nvPr/>
        </p:nvSpPr>
        <p:spPr>
          <a:xfrm>
            <a:off x="3491880" y="836712"/>
            <a:ext cx="4409235" cy="3877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2400" b="1" dirty="0" smtClean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r>
              <a:rPr lang="ko-KR" altLang="en-US" sz="2400" b="1" dirty="0" err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스마트폰과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r>
              <a:rPr lang="ko-KR" altLang="en-US" sz="2400" b="1" dirty="0" err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앱</a:t>
            </a:r>
            <a:endParaRPr lang="ko-KR" altLang="en-US" sz="24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724647" y="74853"/>
            <a:ext cx="2352935" cy="1584176"/>
            <a:chOff x="0" y="2507847"/>
            <a:chExt cx="2965947" cy="2459166"/>
          </a:xfrm>
        </p:grpSpPr>
        <p:grpSp>
          <p:nvGrpSpPr>
            <p:cNvPr id="10" name="그룹 66"/>
            <p:cNvGrpSpPr/>
            <p:nvPr/>
          </p:nvGrpSpPr>
          <p:grpSpPr>
            <a:xfrm>
              <a:off x="2378278" y="3044261"/>
              <a:ext cx="587669" cy="325912"/>
              <a:chOff x="625475" y="1627188"/>
              <a:chExt cx="1454150" cy="806450"/>
            </a:xfrm>
          </p:grpSpPr>
          <p:sp>
            <p:nvSpPr>
              <p:cNvPr id="39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1" name="그룹 66"/>
            <p:cNvGrpSpPr/>
            <p:nvPr/>
          </p:nvGrpSpPr>
          <p:grpSpPr>
            <a:xfrm>
              <a:off x="442505" y="4321494"/>
              <a:ext cx="717510" cy="397920"/>
              <a:chOff x="625475" y="1627188"/>
              <a:chExt cx="1454150" cy="806450"/>
            </a:xfrm>
          </p:grpSpPr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0" y="2507847"/>
              <a:ext cx="2729011" cy="2459166"/>
              <a:chOff x="-190310" y="1472424"/>
              <a:chExt cx="2729011" cy="2459166"/>
            </a:xfrm>
          </p:grpSpPr>
          <p:sp>
            <p:nvSpPr>
              <p:cNvPr id="19" name="Freeform 8"/>
              <p:cNvSpPr>
                <a:spLocks/>
              </p:cNvSpPr>
              <p:nvPr/>
            </p:nvSpPr>
            <p:spPr bwMode="auto">
              <a:xfrm>
                <a:off x="678946" y="2048220"/>
                <a:ext cx="1763861" cy="1419241"/>
              </a:xfrm>
              <a:custGeom>
                <a:avLst/>
                <a:gdLst/>
                <a:ahLst/>
                <a:cxnLst>
                  <a:cxn ang="0">
                    <a:pos x="1080" y="322"/>
                  </a:cxn>
                  <a:cxn ang="0">
                    <a:pos x="1622" y="546"/>
                  </a:cxn>
                  <a:cxn ang="0">
                    <a:pos x="1668" y="536"/>
                  </a:cxn>
                  <a:cxn ang="0">
                    <a:pos x="1706" y="498"/>
                  </a:cxn>
                  <a:cxn ang="0">
                    <a:pos x="1720" y="470"/>
                  </a:cxn>
                  <a:cxn ang="0">
                    <a:pos x="1728" y="414"/>
                  </a:cxn>
                  <a:cxn ang="0">
                    <a:pos x="1712" y="370"/>
                  </a:cxn>
                  <a:cxn ang="0">
                    <a:pos x="1030" y="76"/>
                  </a:cxn>
                  <a:cxn ang="0">
                    <a:pos x="908" y="26"/>
                  </a:cxn>
                  <a:cxn ang="0">
                    <a:pos x="874" y="12"/>
                  </a:cxn>
                  <a:cxn ang="0">
                    <a:pos x="828" y="0"/>
                  </a:cxn>
                  <a:cxn ang="0">
                    <a:pos x="786" y="10"/>
                  </a:cxn>
                  <a:cxn ang="0">
                    <a:pos x="652" y="72"/>
                  </a:cxn>
                  <a:cxn ang="0">
                    <a:pos x="538" y="132"/>
                  </a:cxn>
                  <a:cxn ang="0">
                    <a:pos x="450" y="196"/>
                  </a:cxn>
                  <a:cxn ang="0">
                    <a:pos x="386" y="252"/>
                  </a:cxn>
                  <a:cxn ang="0">
                    <a:pos x="364" y="260"/>
                  </a:cxn>
                  <a:cxn ang="0">
                    <a:pos x="346" y="256"/>
                  </a:cxn>
                  <a:cxn ang="0">
                    <a:pos x="32" y="868"/>
                  </a:cxn>
                  <a:cxn ang="0">
                    <a:pos x="60" y="892"/>
                  </a:cxn>
                  <a:cxn ang="0">
                    <a:pos x="160" y="1010"/>
                  </a:cxn>
                  <a:cxn ang="0">
                    <a:pos x="188" y="1040"/>
                  </a:cxn>
                  <a:cxn ang="0">
                    <a:pos x="244" y="1076"/>
                  </a:cxn>
                  <a:cxn ang="0">
                    <a:pos x="604" y="1224"/>
                  </a:cxn>
                  <a:cxn ang="0">
                    <a:pos x="1344" y="1530"/>
                  </a:cxn>
                  <a:cxn ang="0">
                    <a:pos x="1394" y="1522"/>
                  </a:cxn>
                  <a:cxn ang="0">
                    <a:pos x="1436" y="1482"/>
                  </a:cxn>
                  <a:cxn ang="0">
                    <a:pos x="1452" y="1450"/>
                  </a:cxn>
                  <a:cxn ang="0">
                    <a:pos x="1460" y="1392"/>
                  </a:cxn>
                  <a:cxn ang="0">
                    <a:pos x="1440" y="1342"/>
                  </a:cxn>
                  <a:cxn ang="0">
                    <a:pos x="708" y="1026"/>
                  </a:cxn>
                  <a:cxn ang="0">
                    <a:pos x="1532" y="1342"/>
                  </a:cxn>
                  <a:cxn ang="0">
                    <a:pos x="1584" y="1344"/>
                  </a:cxn>
                  <a:cxn ang="0">
                    <a:pos x="1632" y="1314"/>
                  </a:cxn>
                  <a:cxn ang="0">
                    <a:pos x="1658" y="1268"/>
                  </a:cxn>
                  <a:cxn ang="0">
                    <a:pos x="1668" y="1226"/>
                  </a:cxn>
                  <a:cxn ang="0">
                    <a:pos x="1656" y="1172"/>
                  </a:cxn>
                  <a:cxn ang="0">
                    <a:pos x="1618" y="1136"/>
                  </a:cxn>
                  <a:cxn ang="0">
                    <a:pos x="1718" y="1148"/>
                  </a:cxn>
                  <a:cxn ang="0">
                    <a:pos x="1752" y="1154"/>
                  </a:cxn>
                  <a:cxn ang="0">
                    <a:pos x="1802" y="1132"/>
                  </a:cxn>
                  <a:cxn ang="0">
                    <a:pos x="1838" y="1084"/>
                  </a:cxn>
                  <a:cxn ang="0">
                    <a:pos x="1848" y="1052"/>
                  </a:cxn>
                  <a:cxn ang="0">
                    <a:pos x="1848" y="994"/>
                  </a:cxn>
                  <a:cxn ang="0">
                    <a:pos x="1818" y="952"/>
                  </a:cxn>
                  <a:cxn ang="0">
                    <a:pos x="956" y="556"/>
                  </a:cxn>
                  <a:cxn ang="0">
                    <a:pos x="1786" y="900"/>
                  </a:cxn>
                  <a:cxn ang="0">
                    <a:pos x="1838" y="890"/>
                  </a:cxn>
                  <a:cxn ang="0">
                    <a:pos x="1880" y="852"/>
                  </a:cxn>
                  <a:cxn ang="0">
                    <a:pos x="1894" y="820"/>
                  </a:cxn>
                  <a:cxn ang="0">
                    <a:pos x="1904" y="760"/>
                  </a:cxn>
                  <a:cxn ang="0">
                    <a:pos x="1884" y="712"/>
                  </a:cxn>
                  <a:cxn ang="0">
                    <a:pos x="1856" y="690"/>
                  </a:cxn>
                </a:cxnLst>
                <a:rect l="0" t="0" r="r" b="b"/>
                <a:pathLst>
                  <a:path w="1904" h="1532">
                    <a:moveTo>
                      <a:pt x="1856" y="690"/>
                    </a:moveTo>
                    <a:lnTo>
                      <a:pt x="1060" y="358"/>
                    </a:lnTo>
                    <a:lnTo>
                      <a:pt x="1080" y="322"/>
                    </a:lnTo>
                    <a:lnTo>
                      <a:pt x="1608" y="542"/>
                    </a:lnTo>
                    <a:lnTo>
                      <a:pt x="1608" y="542"/>
                    </a:lnTo>
                    <a:lnTo>
                      <a:pt x="1622" y="546"/>
                    </a:lnTo>
                    <a:lnTo>
                      <a:pt x="1638" y="546"/>
                    </a:lnTo>
                    <a:lnTo>
                      <a:pt x="1654" y="542"/>
                    </a:lnTo>
                    <a:lnTo>
                      <a:pt x="1668" y="536"/>
                    </a:lnTo>
                    <a:lnTo>
                      <a:pt x="1682" y="526"/>
                    </a:lnTo>
                    <a:lnTo>
                      <a:pt x="1696" y="514"/>
                    </a:lnTo>
                    <a:lnTo>
                      <a:pt x="1706" y="498"/>
                    </a:lnTo>
                    <a:lnTo>
                      <a:pt x="1716" y="480"/>
                    </a:lnTo>
                    <a:lnTo>
                      <a:pt x="1720" y="470"/>
                    </a:lnTo>
                    <a:lnTo>
                      <a:pt x="1720" y="470"/>
                    </a:lnTo>
                    <a:lnTo>
                      <a:pt x="1726" y="452"/>
                    </a:lnTo>
                    <a:lnTo>
                      <a:pt x="1728" y="432"/>
                    </a:lnTo>
                    <a:lnTo>
                      <a:pt x="1728" y="414"/>
                    </a:lnTo>
                    <a:lnTo>
                      <a:pt x="1726" y="398"/>
                    </a:lnTo>
                    <a:lnTo>
                      <a:pt x="1720" y="382"/>
                    </a:lnTo>
                    <a:lnTo>
                      <a:pt x="1712" y="370"/>
                    </a:lnTo>
                    <a:lnTo>
                      <a:pt x="1702" y="358"/>
                    </a:lnTo>
                    <a:lnTo>
                      <a:pt x="1688" y="350"/>
                    </a:lnTo>
                    <a:lnTo>
                      <a:pt x="1030" y="76"/>
                    </a:lnTo>
                    <a:lnTo>
                      <a:pt x="1030" y="76"/>
                    </a:lnTo>
                    <a:lnTo>
                      <a:pt x="966" y="50"/>
                    </a:lnTo>
                    <a:lnTo>
                      <a:pt x="908" y="26"/>
                    </a:lnTo>
                    <a:lnTo>
                      <a:pt x="886" y="16"/>
                    </a:lnTo>
                    <a:lnTo>
                      <a:pt x="886" y="16"/>
                    </a:lnTo>
                    <a:lnTo>
                      <a:pt x="874" y="12"/>
                    </a:lnTo>
                    <a:lnTo>
                      <a:pt x="874" y="12"/>
                    </a:lnTo>
                    <a:lnTo>
                      <a:pt x="846" y="4"/>
                    </a:lnTo>
                    <a:lnTo>
                      <a:pt x="828" y="0"/>
                    </a:lnTo>
                    <a:lnTo>
                      <a:pt x="828" y="0"/>
                    </a:lnTo>
                    <a:lnTo>
                      <a:pt x="810" y="2"/>
                    </a:lnTo>
                    <a:lnTo>
                      <a:pt x="786" y="10"/>
                    </a:lnTo>
                    <a:lnTo>
                      <a:pt x="758" y="20"/>
                    </a:lnTo>
                    <a:lnTo>
                      <a:pt x="724" y="36"/>
                    </a:lnTo>
                    <a:lnTo>
                      <a:pt x="652" y="72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38" y="132"/>
                    </a:lnTo>
                    <a:lnTo>
                      <a:pt x="506" y="154"/>
                    </a:lnTo>
                    <a:lnTo>
                      <a:pt x="476" y="176"/>
                    </a:lnTo>
                    <a:lnTo>
                      <a:pt x="450" y="196"/>
                    </a:lnTo>
                    <a:lnTo>
                      <a:pt x="408" y="230"/>
                    </a:lnTo>
                    <a:lnTo>
                      <a:pt x="386" y="252"/>
                    </a:lnTo>
                    <a:lnTo>
                      <a:pt x="386" y="252"/>
                    </a:lnTo>
                    <a:lnTo>
                      <a:pt x="378" y="256"/>
                    </a:lnTo>
                    <a:lnTo>
                      <a:pt x="372" y="260"/>
                    </a:lnTo>
                    <a:lnTo>
                      <a:pt x="364" y="260"/>
                    </a:lnTo>
                    <a:lnTo>
                      <a:pt x="358" y="260"/>
                    </a:lnTo>
                    <a:lnTo>
                      <a:pt x="348" y="258"/>
                    </a:lnTo>
                    <a:lnTo>
                      <a:pt x="346" y="256"/>
                    </a:lnTo>
                    <a:lnTo>
                      <a:pt x="280" y="232"/>
                    </a:lnTo>
                    <a:lnTo>
                      <a:pt x="0" y="852"/>
                    </a:lnTo>
                    <a:lnTo>
                      <a:pt x="32" y="868"/>
                    </a:lnTo>
                    <a:lnTo>
                      <a:pt x="32" y="868"/>
                    </a:lnTo>
                    <a:lnTo>
                      <a:pt x="44" y="878"/>
                    </a:lnTo>
                    <a:lnTo>
                      <a:pt x="60" y="892"/>
                    </a:lnTo>
                    <a:lnTo>
                      <a:pt x="94" y="928"/>
                    </a:lnTo>
                    <a:lnTo>
                      <a:pt x="130" y="970"/>
                    </a:lnTo>
                    <a:lnTo>
                      <a:pt x="160" y="1010"/>
                    </a:lnTo>
                    <a:lnTo>
                      <a:pt x="160" y="1010"/>
                    </a:lnTo>
                    <a:lnTo>
                      <a:pt x="174" y="1026"/>
                    </a:lnTo>
                    <a:lnTo>
                      <a:pt x="188" y="1040"/>
                    </a:lnTo>
                    <a:lnTo>
                      <a:pt x="204" y="1052"/>
                    </a:lnTo>
                    <a:lnTo>
                      <a:pt x="220" y="1062"/>
                    </a:lnTo>
                    <a:lnTo>
                      <a:pt x="244" y="1076"/>
                    </a:lnTo>
                    <a:lnTo>
                      <a:pt x="254" y="1080"/>
                    </a:lnTo>
                    <a:lnTo>
                      <a:pt x="604" y="1224"/>
                    </a:lnTo>
                    <a:lnTo>
                      <a:pt x="604" y="1224"/>
                    </a:lnTo>
                    <a:lnTo>
                      <a:pt x="1326" y="1526"/>
                    </a:lnTo>
                    <a:lnTo>
                      <a:pt x="1326" y="1526"/>
                    </a:lnTo>
                    <a:lnTo>
                      <a:pt x="1344" y="1530"/>
                    </a:lnTo>
                    <a:lnTo>
                      <a:pt x="1360" y="1532"/>
                    </a:lnTo>
                    <a:lnTo>
                      <a:pt x="1378" y="1528"/>
                    </a:lnTo>
                    <a:lnTo>
                      <a:pt x="1394" y="1522"/>
                    </a:lnTo>
                    <a:lnTo>
                      <a:pt x="1410" y="1510"/>
                    </a:lnTo>
                    <a:lnTo>
                      <a:pt x="1424" y="1498"/>
                    </a:lnTo>
                    <a:lnTo>
                      <a:pt x="1436" y="1482"/>
                    </a:lnTo>
                    <a:lnTo>
                      <a:pt x="1446" y="1462"/>
                    </a:lnTo>
                    <a:lnTo>
                      <a:pt x="1452" y="1450"/>
                    </a:lnTo>
                    <a:lnTo>
                      <a:pt x="1452" y="1450"/>
                    </a:lnTo>
                    <a:lnTo>
                      <a:pt x="1458" y="1430"/>
                    </a:lnTo>
                    <a:lnTo>
                      <a:pt x="1460" y="1410"/>
                    </a:lnTo>
                    <a:lnTo>
                      <a:pt x="1460" y="1392"/>
                    </a:lnTo>
                    <a:lnTo>
                      <a:pt x="1456" y="1372"/>
                    </a:lnTo>
                    <a:lnTo>
                      <a:pt x="1450" y="1356"/>
                    </a:lnTo>
                    <a:lnTo>
                      <a:pt x="1440" y="1342"/>
                    </a:lnTo>
                    <a:lnTo>
                      <a:pt x="1428" y="1330"/>
                    </a:lnTo>
                    <a:lnTo>
                      <a:pt x="1412" y="1320"/>
                    </a:lnTo>
                    <a:lnTo>
                      <a:pt x="708" y="1026"/>
                    </a:lnTo>
                    <a:lnTo>
                      <a:pt x="720" y="1002"/>
                    </a:lnTo>
                    <a:lnTo>
                      <a:pt x="1532" y="1342"/>
                    </a:lnTo>
                    <a:lnTo>
                      <a:pt x="1532" y="1342"/>
                    </a:lnTo>
                    <a:lnTo>
                      <a:pt x="1550" y="1346"/>
                    </a:lnTo>
                    <a:lnTo>
                      <a:pt x="1568" y="1348"/>
                    </a:lnTo>
                    <a:lnTo>
                      <a:pt x="1584" y="1344"/>
                    </a:lnTo>
                    <a:lnTo>
                      <a:pt x="1602" y="1338"/>
                    </a:lnTo>
                    <a:lnTo>
                      <a:pt x="1618" y="1326"/>
                    </a:lnTo>
                    <a:lnTo>
                      <a:pt x="1632" y="1314"/>
                    </a:lnTo>
                    <a:lnTo>
                      <a:pt x="1644" y="1298"/>
                    </a:lnTo>
                    <a:lnTo>
                      <a:pt x="1654" y="1278"/>
                    </a:lnTo>
                    <a:lnTo>
                      <a:pt x="1658" y="1268"/>
                    </a:lnTo>
                    <a:lnTo>
                      <a:pt x="1658" y="1268"/>
                    </a:lnTo>
                    <a:lnTo>
                      <a:pt x="1664" y="1246"/>
                    </a:lnTo>
                    <a:lnTo>
                      <a:pt x="1668" y="1226"/>
                    </a:lnTo>
                    <a:lnTo>
                      <a:pt x="1668" y="1208"/>
                    </a:lnTo>
                    <a:lnTo>
                      <a:pt x="1664" y="1188"/>
                    </a:lnTo>
                    <a:lnTo>
                      <a:pt x="1656" y="1172"/>
                    </a:lnTo>
                    <a:lnTo>
                      <a:pt x="1646" y="1158"/>
                    </a:lnTo>
                    <a:lnTo>
                      <a:pt x="1634" y="1146"/>
                    </a:lnTo>
                    <a:lnTo>
                      <a:pt x="1618" y="1136"/>
                    </a:lnTo>
                    <a:lnTo>
                      <a:pt x="824" y="806"/>
                    </a:lnTo>
                    <a:lnTo>
                      <a:pt x="838" y="780"/>
                    </a:lnTo>
                    <a:lnTo>
                      <a:pt x="1718" y="1148"/>
                    </a:lnTo>
                    <a:lnTo>
                      <a:pt x="1718" y="1148"/>
                    </a:lnTo>
                    <a:lnTo>
                      <a:pt x="1734" y="1152"/>
                    </a:lnTo>
                    <a:lnTo>
                      <a:pt x="1752" y="1154"/>
                    </a:lnTo>
                    <a:lnTo>
                      <a:pt x="1768" y="1150"/>
                    </a:lnTo>
                    <a:lnTo>
                      <a:pt x="1786" y="1144"/>
                    </a:lnTo>
                    <a:lnTo>
                      <a:pt x="1802" y="1132"/>
                    </a:lnTo>
                    <a:lnTo>
                      <a:pt x="1816" y="1120"/>
                    </a:lnTo>
                    <a:lnTo>
                      <a:pt x="1828" y="1104"/>
                    </a:lnTo>
                    <a:lnTo>
                      <a:pt x="1838" y="1084"/>
                    </a:lnTo>
                    <a:lnTo>
                      <a:pt x="1842" y="1074"/>
                    </a:lnTo>
                    <a:lnTo>
                      <a:pt x="1842" y="1074"/>
                    </a:lnTo>
                    <a:lnTo>
                      <a:pt x="1848" y="1052"/>
                    </a:lnTo>
                    <a:lnTo>
                      <a:pt x="1852" y="1032"/>
                    </a:lnTo>
                    <a:lnTo>
                      <a:pt x="1852" y="1014"/>
                    </a:lnTo>
                    <a:lnTo>
                      <a:pt x="1848" y="994"/>
                    </a:lnTo>
                    <a:lnTo>
                      <a:pt x="1840" y="978"/>
                    </a:lnTo>
                    <a:lnTo>
                      <a:pt x="1830" y="964"/>
                    </a:lnTo>
                    <a:lnTo>
                      <a:pt x="1818" y="952"/>
                    </a:lnTo>
                    <a:lnTo>
                      <a:pt x="1802" y="942"/>
                    </a:lnTo>
                    <a:lnTo>
                      <a:pt x="942" y="584"/>
                    </a:lnTo>
                    <a:lnTo>
                      <a:pt x="956" y="556"/>
                    </a:lnTo>
                    <a:lnTo>
                      <a:pt x="1770" y="896"/>
                    </a:lnTo>
                    <a:lnTo>
                      <a:pt x="1770" y="896"/>
                    </a:lnTo>
                    <a:lnTo>
                      <a:pt x="1786" y="900"/>
                    </a:lnTo>
                    <a:lnTo>
                      <a:pt x="1804" y="902"/>
                    </a:lnTo>
                    <a:lnTo>
                      <a:pt x="1822" y="898"/>
                    </a:lnTo>
                    <a:lnTo>
                      <a:pt x="1838" y="890"/>
                    </a:lnTo>
                    <a:lnTo>
                      <a:pt x="1854" y="880"/>
                    </a:lnTo>
                    <a:lnTo>
                      <a:pt x="1868" y="868"/>
                    </a:lnTo>
                    <a:lnTo>
                      <a:pt x="1880" y="852"/>
                    </a:lnTo>
                    <a:lnTo>
                      <a:pt x="1890" y="832"/>
                    </a:lnTo>
                    <a:lnTo>
                      <a:pt x="1894" y="820"/>
                    </a:lnTo>
                    <a:lnTo>
                      <a:pt x="1894" y="820"/>
                    </a:lnTo>
                    <a:lnTo>
                      <a:pt x="1902" y="800"/>
                    </a:lnTo>
                    <a:lnTo>
                      <a:pt x="1904" y="780"/>
                    </a:lnTo>
                    <a:lnTo>
                      <a:pt x="1904" y="760"/>
                    </a:lnTo>
                    <a:lnTo>
                      <a:pt x="1900" y="742"/>
                    </a:lnTo>
                    <a:lnTo>
                      <a:pt x="1894" y="726"/>
                    </a:lnTo>
                    <a:lnTo>
                      <a:pt x="1884" y="712"/>
                    </a:lnTo>
                    <a:lnTo>
                      <a:pt x="1870" y="700"/>
                    </a:lnTo>
                    <a:lnTo>
                      <a:pt x="1856" y="690"/>
                    </a:lnTo>
                    <a:lnTo>
                      <a:pt x="1856" y="690"/>
                    </a:lnTo>
                    <a:close/>
                  </a:path>
                </a:pathLst>
              </a:custGeom>
              <a:solidFill>
                <a:srgbClr val="EFC791"/>
              </a:solidFill>
              <a:ln w="9525">
                <a:noFill/>
                <a:round/>
                <a:headEnd/>
                <a:tailEnd/>
              </a:ln>
              <a:effectLst>
                <a:outerShdw blurRad="50800" dist="12700" dir="16200000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0" name="그룹 170"/>
              <p:cNvGrpSpPr/>
              <p:nvPr/>
            </p:nvGrpSpPr>
            <p:grpSpPr>
              <a:xfrm>
                <a:off x="-190310" y="1472424"/>
                <a:ext cx="2729011" cy="2459166"/>
                <a:chOff x="-190310" y="1472424"/>
                <a:chExt cx="2729011" cy="2459166"/>
              </a:xfrm>
            </p:grpSpPr>
            <p:grpSp>
              <p:nvGrpSpPr>
                <p:cNvPr id="21" name="그룹 169"/>
                <p:cNvGrpSpPr/>
                <p:nvPr/>
              </p:nvGrpSpPr>
              <p:grpSpPr>
                <a:xfrm>
                  <a:off x="-190310" y="1472424"/>
                  <a:ext cx="2729011" cy="2459166"/>
                  <a:chOff x="-190310" y="1472424"/>
                  <a:chExt cx="2729011" cy="2459166"/>
                </a:xfrm>
              </p:grpSpPr>
              <p:grpSp>
                <p:nvGrpSpPr>
                  <p:cNvPr id="25" name="그룹 154"/>
                  <p:cNvGrpSpPr/>
                  <p:nvPr/>
                </p:nvGrpSpPr>
                <p:grpSpPr>
                  <a:xfrm>
                    <a:off x="511468" y="2209413"/>
                    <a:ext cx="444671" cy="674418"/>
                    <a:chOff x="-1225550" y="2987675"/>
                    <a:chExt cx="762000" cy="1155700"/>
                  </a:xfrm>
                </p:grpSpPr>
                <p:sp>
                  <p:nvSpPr>
                    <p:cNvPr id="35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-1225550" y="2987675"/>
                      <a:ext cx="762000" cy="1155700"/>
                    </a:xfrm>
                    <a:custGeom>
                      <a:avLst/>
                      <a:gdLst/>
                      <a:ahLst/>
                      <a:cxnLst>
                        <a:cxn ang="0">
                          <a:pos x="400" y="0"/>
                        </a:cxn>
                        <a:cxn ang="0">
                          <a:pos x="480" y="24"/>
                        </a:cxn>
                        <a:cxn ang="0">
                          <a:pos x="172" y="728"/>
                        </a:cxn>
                        <a:cxn ang="0">
                          <a:pos x="0" y="660"/>
                        </a:cxn>
                        <a:cxn ang="0">
                          <a:pos x="400" y="0"/>
                        </a:cxn>
                      </a:cxnLst>
                      <a:rect l="0" t="0" r="r" b="b"/>
                      <a:pathLst>
                        <a:path w="480" h="728">
                          <a:moveTo>
                            <a:pt x="400" y="0"/>
                          </a:moveTo>
                          <a:lnTo>
                            <a:pt x="480" y="24"/>
                          </a:lnTo>
                          <a:lnTo>
                            <a:pt x="172" y="728"/>
                          </a:lnTo>
                          <a:lnTo>
                            <a:pt x="0" y="660"/>
                          </a:lnTo>
                          <a:lnTo>
                            <a:pt x="400" y="0"/>
                          </a:lnTo>
                          <a:close/>
                        </a:path>
                      </a:pathLst>
                    </a:custGeom>
                    <a:solidFill>
                      <a:srgbClr val="A3CED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6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-1082675" y="3965575"/>
                      <a:ext cx="107950" cy="107950"/>
                    </a:xfrm>
                    <a:custGeom>
                      <a:avLst/>
                      <a:gdLst/>
                      <a:ahLst/>
                      <a:cxnLst>
                        <a:cxn ang="0">
                          <a:pos x="68" y="34"/>
                        </a:cxn>
                        <a:cxn ang="0">
                          <a:pos x="68" y="34"/>
                        </a:cxn>
                        <a:cxn ang="0">
                          <a:pos x="68" y="40"/>
                        </a:cxn>
                        <a:cxn ang="0">
                          <a:pos x="66" y="48"/>
                        </a:cxn>
                        <a:cxn ang="0">
                          <a:pos x="62" y="54"/>
                        </a:cxn>
                        <a:cxn ang="0">
                          <a:pos x="58" y="58"/>
                        </a:cxn>
                        <a:cxn ang="0">
                          <a:pos x="54" y="62"/>
                        </a:cxn>
                        <a:cxn ang="0">
                          <a:pos x="48" y="66"/>
                        </a:cxn>
                        <a:cxn ang="0">
                          <a:pos x="40" y="68"/>
                        </a:cxn>
                        <a:cxn ang="0">
                          <a:pos x="34" y="68"/>
                        </a:cxn>
                        <a:cxn ang="0">
                          <a:pos x="34" y="68"/>
                        </a:cxn>
                        <a:cxn ang="0">
                          <a:pos x="28" y="68"/>
                        </a:cxn>
                        <a:cxn ang="0">
                          <a:pos x="20" y="66"/>
                        </a:cxn>
                        <a:cxn ang="0">
                          <a:pos x="14" y="62"/>
                        </a:cxn>
                        <a:cxn ang="0">
                          <a:pos x="10" y="58"/>
                        </a:cxn>
                        <a:cxn ang="0">
                          <a:pos x="6" y="54"/>
                        </a:cxn>
                        <a:cxn ang="0">
                          <a:pos x="2" y="48"/>
                        </a:cxn>
                        <a:cxn ang="0">
                          <a:pos x="0" y="40"/>
                        </a:cxn>
                        <a:cxn ang="0">
                          <a:pos x="0" y="34"/>
                        </a:cxn>
                        <a:cxn ang="0">
                          <a:pos x="0" y="34"/>
                        </a:cxn>
                        <a:cxn ang="0">
                          <a:pos x="0" y="28"/>
                        </a:cxn>
                        <a:cxn ang="0">
                          <a:pos x="2" y="20"/>
                        </a:cxn>
                        <a:cxn ang="0">
                          <a:pos x="6" y="14"/>
                        </a:cxn>
                        <a:cxn ang="0">
                          <a:pos x="10" y="10"/>
                        </a:cxn>
                        <a:cxn ang="0">
                          <a:pos x="14" y="6"/>
                        </a:cxn>
                        <a:cxn ang="0">
                          <a:pos x="20" y="2"/>
                        </a:cxn>
                        <a:cxn ang="0">
                          <a:pos x="28" y="0"/>
                        </a:cxn>
                        <a:cxn ang="0">
                          <a:pos x="34" y="0"/>
                        </a:cxn>
                        <a:cxn ang="0">
                          <a:pos x="34" y="0"/>
                        </a:cxn>
                        <a:cxn ang="0">
                          <a:pos x="40" y="0"/>
                        </a:cxn>
                        <a:cxn ang="0">
                          <a:pos x="48" y="2"/>
                        </a:cxn>
                        <a:cxn ang="0">
                          <a:pos x="54" y="6"/>
                        </a:cxn>
                        <a:cxn ang="0">
                          <a:pos x="58" y="10"/>
                        </a:cxn>
                        <a:cxn ang="0">
                          <a:pos x="62" y="14"/>
                        </a:cxn>
                        <a:cxn ang="0">
                          <a:pos x="66" y="20"/>
                        </a:cxn>
                        <a:cxn ang="0">
                          <a:pos x="68" y="28"/>
                        </a:cxn>
                        <a:cxn ang="0">
                          <a:pos x="68" y="34"/>
                        </a:cxn>
                        <a:cxn ang="0">
                          <a:pos x="68" y="34"/>
                        </a:cxn>
                      </a:cxnLst>
                      <a:rect l="0" t="0" r="r" b="b"/>
                      <a:pathLst>
                        <a:path w="68" h="68">
                          <a:moveTo>
                            <a:pt x="68" y="34"/>
                          </a:moveTo>
                          <a:lnTo>
                            <a:pt x="68" y="34"/>
                          </a:lnTo>
                          <a:lnTo>
                            <a:pt x="68" y="40"/>
                          </a:lnTo>
                          <a:lnTo>
                            <a:pt x="66" y="48"/>
                          </a:lnTo>
                          <a:lnTo>
                            <a:pt x="62" y="54"/>
                          </a:lnTo>
                          <a:lnTo>
                            <a:pt x="58" y="58"/>
                          </a:lnTo>
                          <a:lnTo>
                            <a:pt x="54" y="62"/>
                          </a:lnTo>
                          <a:lnTo>
                            <a:pt x="48" y="66"/>
                          </a:lnTo>
                          <a:lnTo>
                            <a:pt x="40" y="68"/>
                          </a:lnTo>
                          <a:lnTo>
                            <a:pt x="34" y="68"/>
                          </a:lnTo>
                          <a:lnTo>
                            <a:pt x="34" y="68"/>
                          </a:lnTo>
                          <a:lnTo>
                            <a:pt x="28" y="68"/>
                          </a:lnTo>
                          <a:lnTo>
                            <a:pt x="20" y="66"/>
                          </a:lnTo>
                          <a:lnTo>
                            <a:pt x="14" y="62"/>
                          </a:lnTo>
                          <a:lnTo>
                            <a:pt x="10" y="58"/>
                          </a:lnTo>
                          <a:lnTo>
                            <a:pt x="6" y="54"/>
                          </a:lnTo>
                          <a:lnTo>
                            <a:pt x="2" y="48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0" y="28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8" y="2"/>
                          </a:lnTo>
                          <a:lnTo>
                            <a:pt x="54" y="6"/>
                          </a:lnTo>
                          <a:lnTo>
                            <a:pt x="58" y="10"/>
                          </a:lnTo>
                          <a:lnTo>
                            <a:pt x="62" y="14"/>
                          </a:lnTo>
                          <a:lnTo>
                            <a:pt x="66" y="20"/>
                          </a:lnTo>
                          <a:lnTo>
                            <a:pt x="68" y="28"/>
                          </a:lnTo>
                          <a:lnTo>
                            <a:pt x="68" y="34"/>
                          </a:lnTo>
                          <a:lnTo>
                            <a:pt x="68" y="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  <p:grpSp>
                <p:nvGrpSpPr>
                  <p:cNvPr id="26" name="그룹 151"/>
                  <p:cNvGrpSpPr/>
                  <p:nvPr/>
                </p:nvGrpSpPr>
                <p:grpSpPr>
                  <a:xfrm>
                    <a:off x="679758" y="1472424"/>
                    <a:ext cx="1858943" cy="2459166"/>
                    <a:chOff x="3308350" y="1076325"/>
                    <a:chExt cx="2025650" cy="2679700"/>
                  </a:xfrm>
                </p:grpSpPr>
                <p:sp>
                  <p:nvSpPr>
                    <p:cNvPr id="31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3308350" y="1076325"/>
                      <a:ext cx="2025650" cy="2679700"/>
                    </a:xfrm>
                    <a:custGeom>
                      <a:avLst/>
                      <a:gdLst/>
                      <a:ahLst/>
                      <a:cxnLst>
                        <a:cxn ang="0">
                          <a:pos x="742" y="1636"/>
                        </a:cxn>
                        <a:cxn ang="0">
                          <a:pos x="742" y="1636"/>
                        </a:cxn>
                        <a:cxn ang="0">
                          <a:pos x="734" y="1650"/>
                        </a:cxn>
                        <a:cxn ang="0">
                          <a:pos x="726" y="1662"/>
                        </a:cxn>
                        <a:cxn ang="0">
                          <a:pos x="714" y="1672"/>
                        </a:cxn>
                        <a:cxn ang="0">
                          <a:pos x="702" y="1680"/>
                        </a:cxn>
                        <a:cxn ang="0">
                          <a:pos x="690" y="1686"/>
                        </a:cxn>
                        <a:cxn ang="0">
                          <a:pos x="676" y="1688"/>
                        </a:cxn>
                        <a:cxn ang="0">
                          <a:pos x="664" y="1688"/>
                        </a:cxn>
                        <a:cxn ang="0">
                          <a:pos x="650" y="1684"/>
                        </a:cxn>
                        <a:cxn ang="0">
                          <a:pos x="36" y="1432"/>
                        </a:cxn>
                        <a:cxn ang="0">
                          <a:pos x="36" y="1432"/>
                        </a:cxn>
                        <a:cxn ang="0">
                          <a:pos x="26" y="1426"/>
                        </a:cxn>
                        <a:cxn ang="0">
                          <a:pos x="16" y="1416"/>
                        </a:cxn>
                        <a:cxn ang="0">
                          <a:pos x="8" y="1406"/>
                        </a:cxn>
                        <a:cxn ang="0">
                          <a:pos x="2" y="1394"/>
                        </a:cxn>
                        <a:cxn ang="0">
                          <a:pos x="0" y="1380"/>
                        </a:cxn>
                        <a:cxn ang="0">
                          <a:pos x="0" y="1364"/>
                        </a:cxn>
                        <a:cxn ang="0">
                          <a:pos x="2" y="1350"/>
                        </a:cxn>
                        <a:cxn ang="0">
                          <a:pos x="6" y="1334"/>
                        </a:cxn>
                        <a:cxn ang="0">
                          <a:pos x="532" y="52"/>
                        </a:cxn>
                        <a:cxn ang="0">
                          <a:pos x="532" y="52"/>
                        </a:cxn>
                        <a:cxn ang="0">
                          <a:pos x="540" y="38"/>
                        </a:cxn>
                        <a:cxn ang="0">
                          <a:pos x="550" y="26"/>
                        </a:cxn>
                        <a:cxn ang="0">
                          <a:pos x="560" y="16"/>
                        </a:cxn>
                        <a:cxn ang="0">
                          <a:pos x="572" y="8"/>
                        </a:cxn>
                        <a:cxn ang="0">
                          <a:pos x="584" y="2"/>
                        </a:cxn>
                        <a:cxn ang="0">
                          <a:pos x="598" y="0"/>
                        </a:cxn>
                        <a:cxn ang="0">
                          <a:pos x="610" y="0"/>
                        </a:cxn>
                        <a:cxn ang="0">
                          <a:pos x="624" y="4"/>
                        </a:cxn>
                        <a:cxn ang="0">
                          <a:pos x="1238" y="256"/>
                        </a:cxn>
                        <a:cxn ang="0">
                          <a:pos x="1238" y="256"/>
                        </a:cxn>
                        <a:cxn ang="0">
                          <a:pos x="1250" y="262"/>
                        </a:cxn>
                        <a:cxn ang="0">
                          <a:pos x="1260" y="272"/>
                        </a:cxn>
                        <a:cxn ang="0">
                          <a:pos x="1266" y="282"/>
                        </a:cxn>
                        <a:cxn ang="0">
                          <a:pos x="1272" y="296"/>
                        </a:cxn>
                        <a:cxn ang="0">
                          <a:pos x="1274" y="310"/>
                        </a:cxn>
                        <a:cxn ang="0">
                          <a:pos x="1276" y="324"/>
                        </a:cxn>
                        <a:cxn ang="0">
                          <a:pos x="1274" y="340"/>
                        </a:cxn>
                        <a:cxn ang="0">
                          <a:pos x="1268" y="354"/>
                        </a:cxn>
                        <a:cxn ang="0">
                          <a:pos x="742" y="1636"/>
                        </a:cxn>
                      </a:cxnLst>
                      <a:rect l="0" t="0" r="r" b="b"/>
                      <a:pathLst>
                        <a:path w="1276" h="1688">
                          <a:moveTo>
                            <a:pt x="742" y="1636"/>
                          </a:moveTo>
                          <a:lnTo>
                            <a:pt x="742" y="1636"/>
                          </a:lnTo>
                          <a:lnTo>
                            <a:pt x="734" y="1650"/>
                          </a:lnTo>
                          <a:lnTo>
                            <a:pt x="726" y="1662"/>
                          </a:lnTo>
                          <a:lnTo>
                            <a:pt x="714" y="1672"/>
                          </a:lnTo>
                          <a:lnTo>
                            <a:pt x="702" y="1680"/>
                          </a:lnTo>
                          <a:lnTo>
                            <a:pt x="690" y="1686"/>
                          </a:lnTo>
                          <a:lnTo>
                            <a:pt x="676" y="1688"/>
                          </a:lnTo>
                          <a:lnTo>
                            <a:pt x="664" y="1688"/>
                          </a:lnTo>
                          <a:lnTo>
                            <a:pt x="650" y="1684"/>
                          </a:lnTo>
                          <a:lnTo>
                            <a:pt x="36" y="1432"/>
                          </a:lnTo>
                          <a:lnTo>
                            <a:pt x="36" y="1432"/>
                          </a:lnTo>
                          <a:lnTo>
                            <a:pt x="26" y="1426"/>
                          </a:lnTo>
                          <a:lnTo>
                            <a:pt x="16" y="1416"/>
                          </a:lnTo>
                          <a:lnTo>
                            <a:pt x="8" y="1406"/>
                          </a:lnTo>
                          <a:lnTo>
                            <a:pt x="2" y="1394"/>
                          </a:lnTo>
                          <a:lnTo>
                            <a:pt x="0" y="1380"/>
                          </a:lnTo>
                          <a:lnTo>
                            <a:pt x="0" y="1364"/>
                          </a:lnTo>
                          <a:lnTo>
                            <a:pt x="2" y="1350"/>
                          </a:lnTo>
                          <a:lnTo>
                            <a:pt x="6" y="1334"/>
                          </a:lnTo>
                          <a:lnTo>
                            <a:pt x="532" y="52"/>
                          </a:lnTo>
                          <a:lnTo>
                            <a:pt x="532" y="52"/>
                          </a:lnTo>
                          <a:lnTo>
                            <a:pt x="540" y="38"/>
                          </a:lnTo>
                          <a:lnTo>
                            <a:pt x="550" y="26"/>
                          </a:lnTo>
                          <a:lnTo>
                            <a:pt x="560" y="16"/>
                          </a:lnTo>
                          <a:lnTo>
                            <a:pt x="572" y="8"/>
                          </a:lnTo>
                          <a:lnTo>
                            <a:pt x="584" y="2"/>
                          </a:lnTo>
                          <a:lnTo>
                            <a:pt x="598" y="0"/>
                          </a:lnTo>
                          <a:lnTo>
                            <a:pt x="610" y="0"/>
                          </a:lnTo>
                          <a:lnTo>
                            <a:pt x="624" y="4"/>
                          </a:lnTo>
                          <a:lnTo>
                            <a:pt x="1238" y="256"/>
                          </a:lnTo>
                          <a:lnTo>
                            <a:pt x="1238" y="256"/>
                          </a:lnTo>
                          <a:lnTo>
                            <a:pt x="1250" y="262"/>
                          </a:lnTo>
                          <a:lnTo>
                            <a:pt x="1260" y="272"/>
                          </a:lnTo>
                          <a:lnTo>
                            <a:pt x="1266" y="282"/>
                          </a:lnTo>
                          <a:lnTo>
                            <a:pt x="1272" y="296"/>
                          </a:lnTo>
                          <a:lnTo>
                            <a:pt x="1274" y="310"/>
                          </a:lnTo>
                          <a:lnTo>
                            <a:pt x="1276" y="324"/>
                          </a:lnTo>
                          <a:lnTo>
                            <a:pt x="1274" y="340"/>
                          </a:lnTo>
                          <a:lnTo>
                            <a:pt x="1268" y="354"/>
                          </a:lnTo>
                          <a:lnTo>
                            <a:pt x="742" y="1636"/>
                          </a:ln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2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489325" y="1390650"/>
                      <a:ext cx="1682750" cy="2003425"/>
                    </a:xfrm>
                    <a:custGeom>
                      <a:avLst/>
                      <a:gdLst/>
                      <a:ahLst/>
                      <a:cxnLst>
                        <a:cxn ang="0">
                          <a:pos x="680" y="1228"/>
                        </a:cxn>
                        <a:cxn ang="0">
                          <a:pos x="680" y="1228"/>
                        </a:cxn>
                        <a:cxn ang="0">
                          <a:pos x="674" y="1238"/>
                        </a:cxn>
                        <a:cxn ang="0">
                          <a:pos x="668" y="1246"/>
                        </a:cxn>
                        <a:cxn ang="0">
                          <a:pos x="658" y="1254"/>
                        </a:cxn>
                        <a:cxn ang="0">
                          <a:pos x="648" y="1258"/>
                        </a:cxn>
                        <a:cxn ang="0">
                          <a:pos x="638" y="1262"/>
                        </a:cxn>
                        <a:cxn ang="0">
                          <a:pos x="626" y="1262"/>
                        </a:cxn>
                        <a:cxn ang="0">
                          <a:pos x="614" y="1260"/>
                        </a:cxn>
                        <a:cxn ang="0">
                          <a:pos x="602" y="1258"/>
                        </a:cxn>
                        <a:cxn ang="0">
                          <a:pos x="38" y="1026"/>
                        </a:cxn>
                        <a:cxn ang="0">
                          <a:pos x="38" y="1026"/>
                        </a:cxn>
                        <a:cxn ang="0">
                          <a:pos x="26" y="1020"/>
                        </a:cxn>
                        <a:cxn ang="0">
                          <a:pos x="18" y="1012"/>
                        </a:cxn>
                        <a:cxn ang="0">
                          <a:pos x="10" y="1004"/>
                        </a:cxn>
                        <a:cxn ang="0">
                          <a:pos x="4" y="994"/>
                        </a:cxn>
                        <a:cxn ang="0">
                          <a:pos x="0" y="984"/>
                        </a:cxn>
                        <a:cxn ang="0">
                          <a:pos x="0" y="972"/>
                        </a:cxn>
                        <a:cxn ang="0">
                          <a:pos x="0" y="960"/>
                        </a:cxn>
                        <a:cxn ang="0">
                          <a:pos x="4" y="950"/>
                        </a:cxn>
                        <a:cxn ang="0">
                          <a:pos x="380" y="34"/>
                        </a:cxn>
                        <a:cxn ang="0">
                          <a:pos x="380" y="34"/>
                        </a:cxn>
                        <a:cxn ang="0">
                          <a:pos x="384" y="24"/>
                        </a:cxn>
                        <a:cxn ang="0">
                          <a:pos x="392" y="16"/>
                        </a:cxn>
                        <a:cxn ang="0">
                          <a:pos x="400" y="10"/>
                        </a:cxn>
                        <a:cxn ang="0">
                          <a:pos x="412" y="4"/>
                        </a:cxn>
                        <a:cxn ang="0">
                          <a:pos x="422" y="2"/>
                        </a:cxn>
                        <a:cxn ang="0">
                          <a:pos x="434" y="0"/>
                        </a:cxn>
                        <a:cxn ang="0">
                          <a:pos x="446" y="2"/>
                        </a:cxn>
                        <a:cxn ang="0">
                          <a:pos x="456" y="6"/>
                        </a:cxn>
                        <a:cxn ang="0">
                          <a:pos x="1022" y="238"/>
                        </a:cxn>
                        <a:cxn ang="0">
                          <a:pos x="1022" y="238"/>
                        </a:cxn>
                        <a:cxn ang="0">
                          <a:pos x="1032" y="242"/>
                        </a:cxn>
                        <a:cxn ang="0">
                          <a:pos x="1042" y="250"/>
                        </a:cxn>
                        <a:cxn ang="0">
                          <a:pos x="1050" y="258"/>
                        </a:cxn>
                        <a:cxn ang="0">
                          <a:pos x="1054" y="268"/>
                        </a:cxn>
                        <a:cxn ang="0">
                          <a:pos x="1058" y="280"/>
                        </a:cxn>
                        <a:cxn ang="0">
                          <a:pos x="1060" y="290"/>
                        </a:cxn>
                        <a:cxn ang="0">
                          <a:pos x="1060" y="302"/>
                        </a:cxn>
                        <a:cxn ang="0">
                          <a:pos x="1056" y="312"/>
                        </a:cxn>
                        <a:cxn ang="0">
                          <a:pos x="680" y="1228"/>
                        </a:cxn>
                      </a:cxnLst>
                      <a:rect l="0" t="0" r="r" b="b"/>
                      <a:pathLst>
                        <a:path w="1060" h="1262">
                          <a:moveTo>
                            <a:pt x="680" y="1228"/>
                          </a:moveTo>
                          <a:lnTo>
                            <a:pt x="680" y="1228"/>
                          </a:lnTo>
                          <a:lnTo>
                            <a:pt x="674" y="1238"/>
                          </a:lnTo>
                          <a:lnTo>
                            <a:pt x="668" y="1246"/>
                          </a:lnTo>
                          <a:lnTo>
                            <a:pt x="658" y="1254"/>
                          </a:lnTo>
                          <a:lnTo>
                            <a:pt x="648" y="1258"/>
                          </a:lnTo>
                          <a:lnTo>
                            <a:pt x="638" y="1262"/>
                          </a:lnTo>
                          <a:lnTo>
                            <a:pt x="626" y="1262"/>
                          </a:lnTo>
                          <a:lnTo>
                            <a:pt x="614" y="1260"/>
                          </a:lnTo>
                          <a:lnTo>
                            <a:pt x="602" y="1258"/>
                          </a:lnTo>
                          <a:lnTo>
                            <a:pt x="38" y="1026"/>
                          </a:lnTo>
                          <a:lnTo>
                            <a:pt x="38" y="1026"/>
                          </a:lnTo>
                          <a:lnTo>
                            <a:pt x="26" y="1020"/>
                          </a:lnTo>
                          <a:lnTo>
                            <a:pt x="18" y="1012"/>
                          </a:lnTo>
                          <a:lnTo>
                            <a:pt x="10" y="1004"/>
                          </a:lnTo>
                          <a:lnTo>
                            <a:pt x="4" y="994"/>
                          </a:lnTo>
                          <a:lnTo>
                            <a:pt x="0" y="984"/>
                          </a:lnTo>
                          <a:lnTo>
                            <a:pt x="0" y="972"/>
                          </a:lnTo>
                          <a:lnTo>
                            <a:pt x="0" y="960"/>
                          </a:lnTo>
                          <a:lnTo>
                            <a:pt x="4" y="950"/>
                          </a:lnTo>
                          <a:lnTo>
                            <a:pt x="380" y="34"/>
                          </a:lnTo>
                          <a:lnTo>
                            <a:pt x="380" y="34"/>
                          </a:lnTo>
                          <a:lnTo>
                            <a:pt x="384" y="24"/>
                          </a:lnTo>
                          <a:lnTo>
                            <a:pt x="392" y="16"/>
                          </a:lnTo>
                          <a:lnTo>
                            <a:pt x="400" y="10"/>
                          </a:lnTo>
                          <a:lnTo>
                            <a:pt x="412" y="4"/>
                          </a:lnTo>
                          <a:lnTo>
                            <a:pt x="422" y="2"/>
                          </a:lnTo>
                          <a:lnTo>
                            <a:pt x="434" y="0"/>
                          </a:lnTo>
                          <a:lnTo>
                            <a:pt x="446" y="2"/>
                          </a:lnTo>
                          <a:lnTo>
                            <a:pt x="456" y="6"/>
                          </a:lnTo>
                          <a:lnTo>
                            <a:pt x="1022" y="238"/>
                          </a:lnTo>
                          <a:lnTo>
                            <a:pt x="1022" y="238"/>
                          </a:lnTo>
                          <a:lnTo>
                            <a:pt x="1032" y="242"/>
                          </a:lnTo>
                          <a:lnTo>
                            <a:pt x="1042" y="250"/>
                          </a:lnTo>
                          <a:lnTo>
                            <a:pt x="1050" y="258"/>
                          </a:lnTo>
                          <a:lnTo>
                            <a:pt x="1054" y="268"/>
                          </a:lnTo>
                          <a:lnTo>
                            <a:pt x="1058" y="280"/>
                          </a:lnTo>
                          <a:lnTo>
                            <a:pt x="1060" y="290"/>
                          </a:lnTo>
                          <a:lnTo>
                            <a:pt x="1060" y="302"/>
                          </a:lnTo>
                          <a:lnTo>
                            <a:pt x="1056" y="312"/>
                          </a:lnTo>
                          <a:lnTo>
                            <a:pt x="680" y="1228"/>
                          </a:lnTo>
                          <a:close/>
                        </a:path>
                      </a:pathLst>
                    </a:custGeom>
                    <a:solidFill>
                      <a:sysClr val="window" lastClr="FFFFFF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3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4537075" y="1330325"/>
                      <a:ext cx="381000" cy="206375"/>
                    </a:xfrm>
                    <a:custGeom>
                      <a:avLst/>
                      <a:gdLst/>
                      <a:ahLst/>
                      <a:cxnLst>
                        <a:cxn ang="0">
                          <a:pos x="238" y="114"/>
                        </a:cxn>
                        <a:cxn ang="0">
                          <a:pos x="238" y="114"/>
                        </a:cxn>
                        <a:cxn ang="0">
                          <a:pos x="234" y="122"/>
                        </a:cxn>
                        <a:cxn ang="0">
                          <a:pos x="224" y="128"/>
                        </a:cxn>
                        <a:cxn ang="0">
                          <a:pos x="216" y="130"/>
                        </a:cxn>
                        <a:cxn ang="0">
                          <a:pos x="204" y="128"/>
                        </a:cxn>
                        <a:cxn ang="0">
                          <a:pos x="16" y="50"/>
                        </a:cxn>
                        <a:cxn ang="0">
                          <a:pos x="16" y="50"/>
                        </a:cxn>
                        <a:cxn ang="0">
                          <a:pos x="8" y="44"/>
                        </a:cxn>
                        <a:cxn ang="0">
                          <a:pos x="2" y="36"/>
                        </a:cxn>
                        <a:cxn ang="0">
                          <a:pos x="0" y="2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8" y="8"/>
                        </a:cxn>
                        <a:cxn ang="0">
                          <a:pos x="16" y="2"/>
                        </a:cxn>
                        <a:cxn ang="0">
                          <a:pos x="26" y="0"/>
                        </a:cxn>
                        <a:cxn ang="0">
                          <a:pos x="36" y="2"/>
                        </a:cxn>
                        <a:cxn ang="0">
                          <a:pos x="224" y="80"/>
                        </a:cxn>
                        <a:cxn ang="0">
                          <a:pos x="224" y="80"/>
                        </a:cxn>
                        <a:cxn ang="0">
                          <a:pos x="234" y="86"/>
                        </a:cxn>
                        <a:cxn ang="0">
                          <a:pos x="238" y="94"/>
                        </a:cxn>
                        <a:cxn ang="0">
                          <a:pos x="240" y="104"/>
                        </a:cxn>
                        <a:cxn ang="0">
                          <a:pos x="238" y="114"/>
                        </a:cxn>
                        <a:cxn ang="0">
                          <a:pos x="238" y="114"/>
                        </a:cxn>
                      </a:cxnLst>
                      <a:rect l="0" t="0" r="r" b="b"/>
                      <a:pathLst>
                        <a:path w="240" h="130">
                          <a:moveTo>
                            <a:pt x="238" y="114"/>
                          </a:moveTo>
                          <a:lnTo>
                            <a:pt x="238" y="114"/>
                          </a:lnTo>
                          <a:lnTo>
                            <a:pt x="234" y="122"/>
                          </a:lnTo>
                          <a:lnTo>
                            <a:pt x="224" y="128"/>
                          </a:lnTo>
                          <a:lnTo>
                            <a:pt x="216" y="130"/>
                          </a:lnTo>
                          <a:lnTo>
                            <a:pt x="204" y="128"/>
                          </a:lnTo>
                          <a:lnTo>
                            <a:pt x="16" y="50"/>
                          </a:lnTo>
                          <a:lnTo>
                            <a:pt x="16" y="50"/>
                          </a:lnTo>
                          <a:lnTo>
                            <a:pt x="8" y="44"/>
                          </a:lnTo>
                          <a:lnTo>
                            <a:pt x="2" y="36"/>
                          </a:lnTo>
                          <a:lnTo>
                            <a:pt x="0" y="2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8" y="8"/>
                          </a:lnTo>
                          <a:lnTo>
                            <a:pt x="16" y="2"/>
                          </a:lnTo>
                          <a:lnTo>
                            <a:pt x="26" y="0"/>
                          </a:lnTo>
                          <a:lnTo>
                            <a:pt x="36" y="2"/>
                          </a:lnTo>
                          <a:lnTo>
                            <a:pt x="224" y="80"/>
                          </a:lnTo>
                          <a:lnTo>
                            <a:pt x="224" y="80"/>
                          </a:lnTo>
                          <a:lnTo>
                            <a:pt x="234" y="86"/>
                          </a:lnTo>
                          <a:lnTo>
                            <a:pt x="238" y="94"/>
                          </a:lnTo>
                          <a:lnTo>
                            <a:pt x="240" y="104"/>
                          </a:lnTo>
                          <a:lnTo>
                            <a:pt x="238" y="114"/>
                          </a:lnTo>
                          <a:lnTo>
                            <a:pt x="238" y="114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4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714750" y="3222625"/>
                      <a:ext cx="415925" cy="295275"/>
                    </a:xfrm>
                    <a:custGeom>
                      <a:avLst/>
                      <a:gdLst/>
                      <a:ahLst/>
                      <a:cxnLst>
                        <a:cxn ang="0">
                          <a:pos x="258" y="146"/>
                        </a:cxn>
                        <a:cxn ang="0">
                          <a:pos x="258" y="146"/>
                        </a:cxn>
                        <a:cxn ang="0">
                          <a:pos x="250" y="158"/>
                        </a:cxn>
                        <a:cxn ang="0">
                          <a:pos x="242" y="168"/>
                        </a:cxn>
                        <a:cxn ang="0">
                          <a:pos x="232" y="176"/>
                        </a:cxn>
                        <a:cxn ang="0">
                          <a:pos x="222" y="182"/>
                        </a:cxn>
                        <a:cxn ang="0">
                          <a:pos x="210" y="186"/>
                        </a:cxn>
                        <a:cxn ang="0">
                          <a:pos x="196" y="186"/>
                        </a:cxn>
                        <a:cxn ang="0">
                          <a:pos x="184" y="186"/>
                        </a:cxn>
                        <a:cxn ang="0">
                          <a:pos x="170" y="182"/>
                        </a:cxn>
                        <a:cxn ang="0">
                          <a:pos x="42" y="128"/>
                        </a:cxn>
                        <a:cxn ang="0">
                          <a:pos x="42" y="128"/>
                        </a:cxn>
                        <a:cxn ang="0">
                          <a:pos x="30" y="122"/>
                        </a:cxn>
                        <a:cxn ang="0">
                          <a:pos x="20" y="114"/>
                        </a:cxn>
                        <a:cxn ang="0">
                          <a:pos x="12" y="104"/>
                        </a:cxn>
                        <a:cxn ang="0">
                          <a:pos x="6" y="92"/>
                        </a:cxn>
                        <a:cxn ang="0">
                          <a:pos x="2" y="80"/>
                        </a:cxn>
                        <a:cxn ang="0">
                          <a:pos x="0" y="68"/>
                        </a:cxn>
                        <a:cxn ang="0">
                          <a:pos x="2" y="54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12" y="30"/>
                        </a:cxn>
                        <a:cxn ang="0">
                          <a:pos x="20" y="20"/>
                        </a:cxn>
                        <a:cxn ang="0">
                          <a:pos x="30" y="12"/>
                        </a:cxn>
                        <a:cxn ang="0">
                          <a:pos x="42" y="6"/>
                        </a:cxn>
                        <a:cxn ang="0">
                          <a:pos x="54" y="2"/>
                        </a:cxn>
                        <a:cxn ang="0">
                          <a:pos x="66" y="0"/>
                        </a:cxn>
                        <a:cxn ang="0">
                          <a:pos x="80" y="2"/>
                        </a:cxn>
                        <a:cxn ang="0">
                          <a:pos x="92" y="6"/>
                        </a:cxn>
                        <a:cxn ang="0">
                          <a:pos x="222" y="60"/>
                        </a:cxn>
                        <a:cxn ang="0">
                          <a:pos x="222" y="60"/>
                        </a:cxn>
                        <a:cxn ang="0">
                          <a:pos x="234" y="66"/>
                        </a:cxn>
                        <a:cxn ang="0">
                          <a:pos x="244" y="74"/>
                        </a:cxn>
                        <a:cxn ang="0">
                          <a:pos x="252" y="84"/>
                        </a:cxn>
                        <a:cxn ang="0">
                          <a:pos x="258" y="96"/>
                        </a:cxn>
                        <a:cxn ang="0">
                          <a:pos x="260" y="108"/>
                        </a:cxn>
                        <a:cxn ang="0">
                          <a:pos x="262" y="120"/>
                        </a:cxn>
                        <a:cxn ang="0">
                          <a:pos x="260" y="134"/>
                        </a:cxn>
                        <a:cxn ang="0">
                          <a:pos x="258" y="146"/>
                        </a:cxn>
                        <a:cxn ang="0">
                          <a:pos x="258" y="146"/>
                        </a:cxn>
                      </a:cxnLst>
                      <a:rect l="0" t="0" r="r" b="b"/>
                      <a:pathLst>
                        <a:path w="262" h="186">
                          <a:moveTo>
                            <a:pt x="258" y="146"/>
                          </a:moveTo>
                          <a:lnTo>
                            <a:pt x="258" y="146"/>
                          </a:lnTo>
                          <a:lnTo>
                            <a:pt x="250" y="158"/>
                          </a:lnTo>
                          <a:lnTo>
                            <a:pt x="242" y="168"/>
                          </a:lnTo>
                          <a:lnTo>
                            <a:pt x="232" y="176"/>
                          </a:lnTo>
                          <a:lnTo>
                            <a:pt x="222" y="182"/>
                          </a:lnTo>
                          <a:lnTo>
                            <a:pt x="210" y="186"/>
                          </a:lnTo>
                          <a:lnTo>
                            <a:pt x="196" y="186"/>
                          </a:lnTo>
                          <a:lnTo>
                            <a:pt x="184" y="186"/>
                          </a:lnTo>
                          <a:lnTo>
                            <a:pt x="170" y="182"/>
                          </a:lnTo>
                          <a:lnTo>
                            <a:pt x="42" y="128"/>
                          </a:lnTo>
                          <a:lnTo>
                            <a:pt x="42" y="128"/>
                          </a:lnTo>
                          <a:lnTo>
                            <a:pt x="30" y="122"/>
                          </a:lnTo>
                          <a:lnTo>
                            <a:pt x="20" y="114"/>
                          </a:lnTo>
                          <a:lnTo>
                            <a:pt x="12" y="104"/>
                          </a:lnTo>
                          <a:lnTo>
                            <a:pt x="6" y="92"/>
                          </a:lnTo>
                          <a:lnTo>
                            <a:pt x="2" y="80"/>
                          </a:lnTo>
                          <a:lnTo>
                            <a:pt x="0" y="68"/>
                          </a:lnTo>
                          <a:lnTo>
                            <a:pt x="2" y="54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12" y="30"/>
                          </a:lnTo>
                          <a:lnTo>
                            <a:pt x="20" y="20"/>
                          </a:lnTo>
                          <a:lnTo>
                            <a:pt x="30" y="12"/>
                          </a:lnTo>
                          <a:lnTo>
                            <a:pt x="42" y="6"/>
                          </a:lnTo>
                          <a:lnTo>
                            <a:pt x="54" y="2"/>
                          </a:lnTo>
                          <a:lnTo>
                            <a:pt x="66" y="0"/>
                          </a:lnTo>
                          <a:lnTo>
                            <a:pt x="80" y="2"/>
                          </a:lnTo>
                          <a:lnTo>
                            <a:pt x="92" y="6"/>
                          </a:lnTo>
                          <a:lnTo>
                            <a:pt x="222" y="60"/>
                          </a:lnTo>
                          <a:lnTo>
                            <a:pt x="222" y="60"/>
                          </a:lnTo>
                          <a:lnTo>
                            <a:pt x="234" y="66"/>
                          </a:lnTo>
                          <a:lnTo>
                            <a:pt x="244" y="74"/>
                          </a:lnTo>
                          <a:lnTo>
                            <a:pt x="252" y="84"/>
                          </a:lnTo>
                          <a:lnTo>
                            <a:pt x="258" y="96"/>
                          </a:lnTo>
                          <a:lnTo>
                            <a:pt x="260" y="108"/>
                          </a:lnTo>
                          <a:lnTo>
                            <a:pt x="262" y="120"/>
                          </a:lnTo>
                          <a:lnTo>
                            <a:pt x="260" y="134"/>
                          </a:lnTo>
                          <a:lnTo>
                            <a:pt x="258" y="146"/>
                          </a:lnTo>
                          <a:lnTo>
                            <a:pt x="258" y="146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  <p:grpSp>
                <p:nvGrpSpPr>
                  <p:cNvPr id="27" name="그룹 168"/>
                  <p:cNvGrpSpPr/>
                  <p:nvPr/>
                </p:nvGrpSpPr>
                <p:grpSpPr>
                  <a:xfrm>
                    <a:off x="-190310" y="1638752"/>
                    <a:ext cx="1094571" cy="1252490"/>
                    <a:chOff x="-182995" y="1638752"/>
                    <a:chExt cx="1094571" cy="1252490"/>
                  </a:xfrm>
                </p:grpSpPr>
                <p:sp>
                  <p:nvSpPr>
                    <p:cNvPr id="28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0" y="1638752"/>
                      <a:ext cx="911576" cy="12524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984" y="592"/>
                        </a:cxn>
                        <a:cxn ang="0">
                          <a:pos x="520" y="1352"/>
                        </a:cxn>
                        <a:cxn ang="0">
                          <a:pos x="4" y="1104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984" h="1352">
                          <a:moveTo>
                            <a:pt x="0" y="0"/>
                          </a:moveTo>
                          <a:lnTo>
                            <a:pt x="984" y="592"/>
                          </a:lnTo>
                          <a:lnTo>
                            <a:pt x="520" y="1352"/>
                          </a:lnTo>
                          <a:lnTo>
                            <a:pt x="4" y="110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E3954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9" name="타원 28"/>
                    <p:cNvSpPr/>
                    <p:nvPr/>
                  </p:nvSpPr>
                  <p:spPr>
                    <a:xfrm>
                      <a:off x="373819" y="2704942"/>
                      <a:ext cx="81108" cy="81108"/>
                    </a:xfrm>
                    <a:prstGeom prst="ellipse">
                      <a:avLst/>
                    </a:prstGeom>
                    <a:solidFill>
                      <a:sysClr val="window" lastClr="FFFFFF"/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30" name="Freeform 17"/>
                    <p:cNvSpPr>
                      <a:spLocks/>
                    </p:cNvSpPr>
                    <p:nvPr/>
                  </p:nvSpPr>
                  <p:spPr bwMode="auto">
                    <a:xfrm rot="1873091">
                      <a:off x="-182995" y="1874216"/>
                      <a:ext cx="1057276" cy="4381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329" y="553"/>
                        </a:cxn>
                        <a:cxn ang="0">
                          <a:pos x="1324" y="553"/>
                        </a:cxn>
                        <a:cxn ang="0">
                          <a:pos x="1332" y="1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332" h="553">
                          <a:moveTo>
                            <a:pt x="0" y="0"/>
                          </a:moveTo>
                          <a:lnTo>
                            <a:pt x="329" y="553"/>
                          </a:lnTo>
                          <a:lnTo>
                            <a:pt x="1324" y="553"/>
                          </a:lnTo>
                          <a:lnTo>
                            <a:pt x="1332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7507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</p:grpSp>
            <p:grpSp>
              <p:nvGrpSpPr>
                <p:cNvPr id="22" name="그룹 487"/>
                <p:cNvGrpSpPr/>
                <p:nvPr/>
              </p:nvGrpSpPr>
              <p:grpSpPr>
                <a:xfrm rot="1185828">
                  <a:off x="1222052" y="2467729"/>
                  <a:ext cx="691669" cy="581472"/>
                  <a:chOff x="10813104" y="1375897"/>
                  <a:chExt cx="936617" cy="787403"/>
                </a:xfrm>
                <a:solidFill>
                  <a:srgbClr val="5292F3"/>
                </a:solidFill>
                <a:effectLst/>
              </p:grpSpPr>
              <p:sp>
                <p:nvSpPr>
                  <p:cNvPr id="23" name="Freeform 204"/>
                  <p:cNvSpPr>
                    <a:spLocks noEditPoints="1"/>
                  </p:cNvSpPr>
                  <p:nvPr/>
                </p:nvSpPr>
                <p:spPr bwMode="auto">
                  <a:xfrm>
                    <a:off x="10813104" y="1715624"/>
                    <a:ext cx="479425" cy="447676"/>
                  </a:xfrm>
                  <a:custGeom>
                    <a:avLst/>
                    <a:gdLst/>
                    <a:ahLst/>
                    <a:cxnLst>
                      <a:cxn ang="0">
                        <a:pos x="302" y="108"/>
                      </a:cxn>
                      <a:cxn ang="0">
                        <a:pos x="298" y="86"/>
                      </a:cxn>
                      <a:cxn ang="0">
                        <a:pos x="290" y="66"/>
                      </a:cxn>
                      <a:cxn ang="0">
                        <a:pos x="276" y="48"/>
                      </a:cxn>
                      <a:cxn ang="0">
                        <a:pos x="234" y="20"/>
                      </a:cxn>
                      <a:cxn ang="0">
                        <a:pos x="180" y="4"/>
                      </a:cxn>
                      <a:cxn ang="0">
                        <a:pos x="150" y="0"/>
                      </a:cxn>
                      <a:cxn ang="0">
                        <a:pos x="92" y="10"/>
                      </a:cxn>
                      <a:cxn ang="0">
                        <a:pos x="44" y="32"/>
                      </a:cxn>
                      <a:cxn ang="0">
                        <a:pos x="18" y="58"/>
                      </a:cxn>
                      <a:cxn ang="0">
                        <a:pos x="6" y="76"/>
                      </a:cxn>
                      <a:cxn ang="0">
                        <a:pos x="0" y="98"/>
                      </a:cxn>
                      <a:cxn ang="0">
                        <a:pos x="0" y="108"/>
                      </a:cxn>
                      <a:cxn ang="0">
                        <a:pos x="2" y="128"/>
                      </a:cxn>
                      <a:cxn ang="0">
                        <a:pos x="22" y="164"/>
                      </a:cxn>
                      <a:cxn ang="0">
                        <a:pos x="56" y="192"/>
                      </a:cxn>
                      <a:cxn ang="0">
                        <a:pos x="102" y="210"/>
                      </a:cxn>
                      <a:cxn ang="0">
                        <a:pos x="126" y="216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202" y="210"/>
                      </a:cxn>
                      <a:cxn ang="0">
                        <a:pos x="248" y="192"/>
                      </a:cxn>
                      <a:cxn ang="0">
                        <a:pos x="280" y="164"/>
                      </a:cxn>
                      <a:cxn ang="0">
                        <a:pos x="298" y="128"/>
                      </a:cxn>
                      <a:cxn ang="0">
                        <a:pos x="302" y="108"/>
                      </a:cxn>
                      <a:cxn ang="0">
                        <a:pos x="84" y="126"/>
                      </a:cxn>
                      <a:cxn ang="0">
                        <a:pos x="78" y="124"/>
                      </a:cxn>
                      <a:cxn ang="0">
                        <a:pos x="68" y="116"/>
                      </a:cxn>
                      <a:cxn ang="0">
                        <a:pos x="66" y="108"/>
                      </a:cxn>
                      <a:cxn ang="0">
                        <a:pos x="72" y="96"/>
                      </a:cxn>
                      <a:cxn ang="0">
                        <a:pos x="84" y="92"/>
                      </a:cxn>
                      <a:cxn ang="0">
                        <a:pos x="90" y="92"/>
                      </a:cxn>
                      <a:cxn ang="0">
                        <a:pos x="100" y="102"/>
                      </a:cxn>
                      <a:cxn ang="0">
                        <a:pos x="102" y="108"/>
                      </a:cxn>
                      <a:cxn ang="0">
                        <a:pos x="96" y="122"/>
                      </a:cxn>
                      <a:cxn ang="0">
                        <a:pos x="84" y="126"/>
                      </a:cxn>
                      <a:cxn ang="0">
                        <a:pos x="128" y="216"/>
                      </a:cxn>
                      <a:cxn ang="0">
                        <a:pos x="132" y="216"/>
                      </a:cxn>
                      <a:cxn ang="0">
                        <a:pos x="150" y="126"/>
                      </a:cxn>
                      <a:cxn ang="0">
                        <a:pos x="144" y="124"/>
                      </a:cxn>
                      <a:cxn ang="0">
                        <a:pos x="134" y="116"/>
                      </a:cxn>
                      <a:cxn ang="0">
                        <a:pos x="134" y="108"/>
                      </a:cxn>
                      <a:cxn ang="0">
                        <a:pos x="138" y="96"/>
                      </a:cxn>
                      <a:cxn ang="0">
                        <a:pos x="150" y="92"/>
                      </a:cxn>
                      <a:cxn ang="0">
                        <a:pos x="158" y="92"/>
                      </a:cxn>
                      <a:cxn ang="0">
                        <a:pos x="166" y="102"/>
                      </a:cxn>
                      <a:cxn ang="0">
                        <a:pos x="168" y="108"/>
                      </a:cxn>
                      <a:cxn ang="0">
                        <a:pos x="162" y="122"/>
                      </a:cxn>
                      <a:cxn ang="0">
                        <a:pos x="150" y="126"/>
                      </a:cxn>
                      <a:cxn ang="0">
                        <a:pos x="214" y="126"/>
                      </a:cxn>
                      <a:cxn ang="0">
                        <a:pos x="208" y="124"/>
                      </a:cxn>
                      <a:cxn ang="0">
                        <a:pos x="198" y="116"/>
                      </a:cxn>
                      <a:cxn ang="0">
                        <a:pos x="196" y="108"/>
                      </a:cxn>
                      <a:cxn ang="0">
                        <a:pos x="202" y="96"/>
                      </a:cxn>
                      <a:cxn ang="0">
                        <a:pos x="214" y="92"/>
                      </a:cxn>
                      <a:cxn ang="0">
                        <a:pos x="222" y="92"/>
                      </a:cxn>
                      <a:cxn ang="0">
                        <a:pos x="230" y="102"/>
                      </a:cxn>
                      <a:cxn ang="0">
                        <a:pos x="232" y="108"/>
                      </a:cxn>
                      <a:cxn ang="0">
                        <a:pos x="226" y="122"/>
                      </a:cxn>
                      <a:cxn ang="0">
                        <a:pos x="214" y="126"/>
                      </a:cxn>
                    </a:cxnLst>
                    <a:rect l="0" t="0" r="r" b="b"/>
                    <a:pathLst>
                      <a:path w="302" h="282">
                        <a:moveTo>
                          <a:pt x="302" y="108"/>
                        </a:moveTo>
                        <a:lnTo>
                          <a:pt x="302" y="108"/>
                        </a:lnTo>
                        <a:lnTo>
                          <a:pt x="300" y="98"/>
                        </a:lnTo>
                        <a:lnTo>
                          <a:pt x="298" y="86"/>
                        </a:lnTo>
                        <a:lnTo>
                          <a:pt x="294" y="76"/>
                        </a:lnTo>
                        <a:lnTo>
                          <a:pt x="290" y="66"/>
                        </a:lnTo>
                        <a:lnTo>
                          <a:pt x="282" y="58"/>
                        </a:lnTo>
                        <a:lnTo>
                          <a:pt x="276" y="48"/>
                        </a:lnTo>
                        <a:lnTo>
                          <a:pt x="258" y="32"/>
                        </a:lnTo>
                        <a:lnTo>
                          <a:pt x="234" y="20"/>
                        </a:lnTo>
                        <a:lnTo>
                          <a:pt x="210" y="10"/>
                        </a:lnTo>
                        <a:lnTo>
                          <a:pt x="180" y="4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20" y="4"/>
                        </a:lnTo>
                        <a:lnTo>
                          <a:pt x="92" y="10"/>
                        </a:lnTo>
                        <a:lnTo>
                          <a:pt x="66" y="20"/>
                        </a:lnTo>
                        <a:lnTo>
                          <a:pt x="44" y="32"/>
                        </a:lnTo>
                        <a:lnTo>
                          <a:pt x="26" y="48"/>
                        </a:lnTo>
                        <a:lnTo>
                          <a:pt x="18" y="58"/>
                        </a:lnTo>
                        <a:lnTo>
                          <a:pt x="12" y="66"/>
                        </a:lnTo>
                        <a:lnTo>
                          <a:pt x="6" y="76"/>
                        </a:lnTo>
                        <a:lnTo>
                          <a:pt x="2" y="86"/>
                        </a:lnTo>
                        <a:lnTo>
                          <a:pt x="0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118"/>
                        </a:lnTo>
                        <a:lnTo>
                          <a:pt x="2" y="128"/>
                        </a:lnTo>
                        <a:lnTo>
                          <a:pt x="10" y="146"/>
                        </a:lnTo>
                        <a:lnTo>
                          <a:pt x="22" y="164"/>
                        </a:lnTo>
                        <a:lnTo>
                          <a:pt x="36" y="180"/>
                        </a:lnTo>
                        <a:lnTo>
                          <a:pt x="56" y="192"/>
                        </a:lnTo>
                        <a:lnTo>
                          <a:pt x="78" y="202"/>
                        </a:lnTo>
                        <a:lnTo>
                          <a:pt x="102" y="210"/>
                        </a:lnTo>
                        <a:lnTo>
                          <a:pt x="128" y="216"/>
                        </a:lnTo>
                        <a:lnTo>
                          <a:pt x="126" y="216"/>
                        </a:lnTo>
                        <a:lnTo>
                          <a:pt x="212" y="282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4" y="216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202" y="210"/>
                        </a:lnTo>
                        <a:lnTo>
                          <a:pt x="226" y="202"/>
                        </a:lnTo>
                        <a:lnTo>
                          <a:pt x="248" y="192"/>
                        </a:lnTo>
                        <a:lnTo>
                          <a:pt x="266" y="178"/>
                        </a:lnTo>
                        <a:lnTo>
                          <a:pt x="280" y="164"/>
                        </a:lnTo>
                        <a:lnTo>
                          <a:pt x="292" y="146"/>
                        </a:lnTo>
                        <a:lnTo>
                          <a:pt x="298" y="128"/>
                        </a:lnTo>
                        <a:lnTo>
                          <a:pt x="300" y="118"/>
                        </a:lnTo>
                        <a:lnTo>
                          <a:pt x="302" y="108"/>
                        </a:lnTo>
                        <a:lnTo>
                          <a:pt x="302" y="108"/>
                        </a:lnTo>
                        <a:close/>
                        <a:moveTo>
                          <a:pt x="84" y="126"/>
                        </a:moveTo>
                        <a:lnTo>
                          <a:pt x="84" y="126"/>
                        </a:lnTo>
                        <a:lnTo>
                          <a:pt x="78" y="124"/>
                        </a:lnTo>
                        <a:lnTo>
                          <a:pt x="72" y="122"/>
                        </a:lnTo>
                        <a:lnTo>
                          <a:pt x="68" y="116"/>
                        </a:lnTo>
                        <a:lnTo>
                          <a:pt x="66" y="108"/>
                        </a:lnTo>
                        <a:lnTo>
                          <a:pt x="66" y="108"/>
                        </a:lnTo>
                        <a:lnTo>
                          <a:pt x="68" y="102"/>
                        </a:lnTo>
                        <a:lnTo>
                          <a:pt x="72" y="96"/>
                        </a:lnTo>
                        <a:lnTo>
                          <a:pt x="78" y="92"/>
                        </a:lnTo>
                        <a:lnTo>
                          <a:pt x="84" y="92"/>
                        </a:lnTo>
                        <a:lnTo>
                          <a:pt x="84" y="92"/>
                        </a:lnTo>
                        <a:lnTo>
                          <a:pt x="90" y="92"/>
                        </a:lnTo>
                        <a:lnTo>
                          <a:pt x="96" y="96"/>
                        </a:lnTo>
                        <a:lnTo>
                          <a:pt x="100" y="102"/>
                        </a:lnTo>
                        <a:lnTo>
                          <a:pt x="102" y="108"/>
                        </a:lnTo>
                        <a:lnTo>
                          <a:pt x="102" y="108"/>
                        </a:lnTo>
                        <a:lnTo>
                          <a:pt x="100" y="116"/>
                        </a:lnTo>
                        <a:lnTo>
                          <a:pt x="96" y="122"/>
                        </a:lnTo>
                        <a:lnTo>
                          <a:pt x="90" y="124"/>
                        </a:lnTo>
                        <a:lnTo>
                          <a:pt x="84" y="126"/>
                        </a:lnTo>
                        <a:lnTo>
                          <a:pt x="84" y="126"/>
                        </a:lnTo>
                        <a:close/>
                        <a:moveTo>
                          <a:pt x="128" y="216"/>
                        </a:moveTo>
                        <a:lnTo>
                          <a:pt x="128" y="216"/>
                        </a:lnTo>
                        <a:lnTo>
                          <a:pt x="132" y="216"/>
                        </a:lnTo>
                        <a:lnTo>
                          <a:pt x="128" y="216"/>
                        </a:lnTo>
                        <a:close/>
                        <a:moveTo>
                          <a:pt x="150" y="126"/>
                        </a:moveTo>
                        <a:lnTo>
                          <a:pt x="150" y="126"/>
                        </a:lnTo>
                        <a:lnTo>
                          <a:pt x="144" y="124"/>
                        </a:lnTo>
                        <a:lnTo>
                          <a:pt x="138" y="122"/>
                        </a:lnTo>
                        <a:lnTo>
                          <a:pt x="134" y="116"/>
                        </a:lnTo>
                        <a:lnTo>
                          <a:pt x="134" y="108"/>
                        </a:lnTo>
                        <a:lnTo>
                          <a:pt x="134" y="108"/>
                        </a:lnTo>
                        <a:lnTo>
                          <a:pt x="134" y="102"/>
                        </a:lnTo>
                        <a:lnTo>
                          <a:pt x="138" y="96"/>
                        </a:lnTo>
                        <a:lnTo>
                          <a:pt x="144" y="92"/>
                        </a:lnTo>
                        <a:lnTo>
                          <a:pt x="150" y="92"/>
                        </a:lnTo>
                        <a:lnTo>
                          <a:pt x="150" y="92"/>
                        </a:lnTo>
                        <a:lnTo>
                          <a:pt x="158" y="92"/>
                        </a:lnTo>
                        <a:lnTo>
                          <a:pt x="162" y="96"/>
                        </a:lnTo>
                        <a:lnTo>
                          <a:pt x="166" y="102"/>
                        </a:lnTo>
                        <a:lnTo>
                          <a:pt x="168" y="108"/>
                        </a:lnTo>
                        <a:lnTo>
                          <a:pt x="168" y="108"/>
                        </a:lnTo>
                        <a:lnTo>
                          <a:pt x="166" y="116"/>
                        </a:lnTo>
                        <a:lnTo>
                          <a:pt x="162" y="122"/>
                        </a:lnTo>
                        <a:lnTo>
                          <a:pt x="158" y="124"/>
                        </a:lnTo>
                        <a:lnTo>
                          <a:pt x="150" y="126"/>
                        </a:lnTo>
                        <a:lnTo>
                          <a:pt x="150" y="126"/>
                        </a:lnTo>
                        <a:close/>
                        <a:moveTo>
                          <a:pt x="214" y="126"/>
                        </a:moveTo>
                        <a:lnTo>
                          <a:pt x="214" y="126"/>
                        </a:lnTo>
                        <a:lnTo>
                          <a:pt x="208" y="124"/>
                        </a:lnTo>
                        <a:lnTo>
                          <a:pt x="202" y="122"/>
                        </a:lnTo>
                        <a:lnTo>
                          <a:pt x="198" y="116"/>
                        </a:lnTo>
                        <a:lnTo>
                          <a:pt x="196" y="108"/>
                        </a:lnTo>
                        <a:lnTo>
                          <a:pt x="196" y="108"/>
                        </a:lnTo>
                        <a:lnTo>
                          <a:pt x="198" y="102"/>
                        </a:lnTo>
                        <a:lnTo>
                          <a:pt x="202" y="96"/>
                        </a:lnTo>
                        <a:lnTo>
                          <a:pt x="208" y="92"/>
                        </a:lnTo>
                        <a:lnTo>
                          <a:pt x="214" y="92"/>
                        </a:lnTo>
                        <a:lnTo>
                          <a:pt x="214" y="92"/>
                        </a:lnTo>
                        <a:lnTo>
                          <a:pt x="222" y="92"/>
                        </a:lnTo>
                        <a:lnTo>
                          <a:pt x="226" y="96"/>
                        </a:lnTo>
                        <a:lnTo>
                          <a:pt x="230" y="102"/>
                        </a:lnTo>
                        <a:lnTo>
                          <a:pt x="232" y="108"/>
                        </a:lnTo>
                        <a:lnTo>
                          <a:pt x="232" y="108"/>
                        </a:lnTo>
                        <a:lnTo>
                          <a:pt x="230" y="116"/>
                        </a:lnTo>
                        <a:lnTo>
                          <a:pt x="226" y="122"/>
                        </a:lnTo>
                        <a:lnTo>
                          <a:pt x="222" y="124"/>
                        </a:lnTo>
                        <a:lnTo>
                          <a:pt x="214" y="126"/>
                        </a:lnTo>
                        <a:lnTo>
                          <a:pt x="214" y="126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4" name="Freeform 206"/>
                  <p:cNvSpPr>
                    <a:spLocks noEditPoints="1"/>
                  </p:cNvSpPr>
                  <p:nvPr/>
                </p:nvSpPr>
                <p:spPr bwMode="auto">
                  <a:xfrm>
                    <a:off x="10946447" y="1375897"/>
                    <a:ext cx="803274" cy="739776"/>
                  </a:xfrm>
                  <a:custGeom>
                    <a:avLst/>
                    <a:gdLst/>
                    <a:ahLst/>
                    <a:cxnLst>
                      <a:cxn ang="0">
                        <a:pos x="506" y="164"/>
                      </a:cxn>
                      <a:cxn ang="0">
                        <a:pos x="488" y="112"/>
                      </a:cxn>
                      <a:cxn ang="0">
                        <a:pos x="450" y="66"/>
                      </a:cxn>
                      <a:cxn ang="0">
                        <a:pos x="396" y="32"/>
                      </a:cxn>
                      <a:cxn ang="0">
                        <a:pos x="328" y="10"/>
                      </a:cxn>
                      <a:cxn ang="0">
                        <a:pos x="254" y="0"/>
                      </a:cxn>
                      <a:cxn ang="0">
                        <a:pos x="202" y="4"/>
                      </a:cxn>
                      <a:cxn ang="0">
                        <a:pos x="132" y="22"/>
                      </a:cxn>
                      <a:cxn ang="0">
                        <a:pos x="74" y="54"/>
                      </a:cxn>
                      <a:cxn ang="0">
                        <a:pos x="30" y="96"/>
                      </a:cxn>
                      <a:cxn ang="0">
                        <a:pos x="6" y="146"/>
                      </a:cxn>
                      <a:cxn ang="0">
                        <a:pos x="0" y="182"/>
                      </a:cxn>
                      <a:cxn ang="0">
                        <a:pos x="34" y="198"/>
                      </a:cxn>
                      <a:cxn ang="0">
                        <a:pos x="84" y="196"/>
                      </a:cxn>
                      <a:cxn ang="0">
                        <a:pos x="136" y="206"/>
                      </a:cxn>
                      <a:cxn ang="0">
                        <a:pos x="180" y="224"/>
                      </a:cxn>
                      <a:cxn ang="0">
                        <a:pos x="214" y="252"/>
                      </a:cxn>
                      <a:cxn ang="0">
                        <a:pos x="236" y="284"/>
                      </a:cxn>
                      <a:cxn ang="0">
                        <a:pos x="244" y="322"/>
                      </a:cxn>
                      <a:cxn ang="0">
                        <a:pos x="242" y="344"/>
                      </a:cxn>
                      <a:cxn ang="0">
                        <a:pos x="266" y="364"/>
                      </a:cxn>
                      <a:cxn ang="0">
                        <a:pos x="258" y="466"/>
                      </a:cxn>
                      <a:cxn ang="0">
                        <a:pos x="424" y="316"/>
                      </a:cxn>
                      <a:cxn ang="0">
                        <a:pos x="458" y="290"/>
                      </a:cxn>
                      <a:cxn ang="0">
                        <a:pos x="494" y="240"/>
                      </a:cxn>
                      <a:cxn ang="0">
                        <a:pos x="506" y="182"/>
                      </a:cxn>
                      <a:cxn ang="0">
                        <a:pos x="154" y="202"/>
                      </a:cxn>
                      <a:cxn ang="0">
                        <a:pos x="130" y="192"/>
                      </a:cxn>
                      <a:cxn ang="0">
                        <a:pos x="120" y="170"/>
                      </a:cxn>
                      <a:cxn ang="0">
                        <a:pos x="122" y="158"/>
                      </a:cxn>
                      <a:cxn ang="0">
                        <a:pos x="140" y="142"/>
                      </a:cxn>
                      <a:cxn ang="0">
                        <a:pos x="154" y="140"/>
                      </a:cxn>
                      <a:cxn ang="0">
                        <a:pos x="176" y="148"/>
                      </a:cxn>
                      <a:cxn ang="0">
                        <a:pos x="186" y="164"/>
                      </a:cxn>
                      <a:cxn ang="0">
                        <a:pos x="186" y="176"/>
                      </a:cxn>
                      <a:cxn ang="0">
                        <a:pos x="176" y="192"/>
                      </a:cxn>
                      <a:cxn ang="0">
                        <a:pos x="154" y="202"/>
                      </a:cxn>
                      <a:cxn ang="0">
                        <a:pos x="254" y="202"/>
                      </a:cxn>
                      <a:cxn ang="0">
                        <a:pos x="232" y="192"/>
                      </a:cxn>
                      <a:cxn ang="0">
                        <a:pos x="222" y="176"/>
                      </a:cxn>
                      <a:cxn ang="0">
                        <a:pos x="222" y="164"/>
                      </a:cxn>
                      <a:cxn ang="0">
                        <a:pos x="232" y="148"/>
                      </a:cxn>
                      <a:cxn ang="0">
                        <a:pos x="254" y="140"/>
                      </a:cxn>
                      <a:cxn ang="0">
                        <a:pos x="268" y="142"/>
                      </a:cxn>
                      <a:cxn ang="0">
                        <a:pos x="286" y="158"/>
                      </a:cxn>
                      <a:cxn ang="0">
                        <a:pos x="288" y="170"/>
                      </a:cxn>
                      <a:cxn ang="0">
                        <a:pos x="282" y="188"/>
                      </a:cxn>
                      <a:cxn ang="0">
                        <a:pos x="262" y="200"/>
                      </a:cxn>
                      <a:cxn ang="0">
                        <a:pos x="360" y="202"/>
                      </a:cxn>
                      <a:cxn ang="0">
                        <a:pos x="348" y="198"/>
                      </a:cxn>
                      <a:cxn ang="0">
                        <a:pos x="328" y="176"/>
                      </a:cxn>
                      <a:cxn ang="0">
                        <a:pos x="328" y="164"/>
                      </a:cxn>
                      <a:cxn ang="0">
                        <a:pos x="336" y="148"/>
                      </a:cxn>
                      <a:cxn ang="0">
                        <a:pos x="360" y="140"/>
                      </a:cxn>
                      <a:cxn ang="0">
                        <a:pos x="372" y="142"/>
                      </a:cxn>
                      <a:cxn ang="0">
                        <a:pos x="390" y="158"/>
                      </a:cxn>
                      <a:cxn ang="0">
                        <a:pos x="392" y="170"/>
                      </a:cxn>
                      <a:cxn ang="0">
                        <a:pos x="384" y="192"/>
                      </a:cxn>
                      <a:cxn ang="0">
                        <a:pos x="360" y="202"/>
                      </a:cxn>
                    </a:cxnLst>
                    <a:rect l="0" t="0" r="r" b="b"/>
                    <a:pathLst>
                      <a:path w="506" h="466">
                        <a:moveTo>
                          <a:pt x="506" y="182"/>
                        </a:moveTo>
                        <a:lnTo>
                          <a:pt x="506" y="182"/>
                        </a:lnTo>
                        <a:lnTo>
                          <a:pt x="506" y="164"/>
                        </a:lnTo>
                        <a:lnTo>
                          <a:pt x="502" y="146"/>
                        </a:lnTo>
                        <a:lnTo>
                          <a:pt x="496" y="128"/>
                        </a:lnTo>
                        <a:lnTo>
                          <a:pt x="488" y="112"/>
                        </a:lnTo>
                        <a:lnTo>
                          <a:pt x="476" y="96"/>
                        </a:lnTo>
                        <a:lnTo>
                          <a:pt x="464" y="80"/>
                        </a:lnTo>
                        <a:lnTo>
                          <a:pt x="450" y="66"/>
                        </a:lnTo>
                        <a:lnTo>
                          <a:pt x="432" y="54"/>
                        </a:lnTo>
                        <a:lnTo>
                          <a:pt x="414" y="42"/>
                        </a:lnTo>
                        <a:lnTo>
                          <a:pt x="396" y="32"/>
                        </a:lnTo>
                        <a:lnTo>
                          <a:pt x="374" y="22"/>
                        </a:lnTo>
                        <a:lnTo>
                          <a:pt x="352" y="16"/>
                        </a:lnTo>
                        <a:lnTo>
                          <a:pt x="328" y="10"/>
                        </a:lnTo>
                        <a:lnTo>
                          <a:pt x="304" y="4"/>
                        </a:lnTo>
                        <a:lnTo>
                          <a:pt x="280" y="2"/>
                        </a:lnTo>
                        <a:lnTo>
                          <a:pt x="254" y="0"/>
                        </a:lnTo>
                        <a:lnTo>
                          <a:pt x="254" y="0"/>
                        </a:lnTo>
                        <a:lnTo>
                          <a:pt x="228" y="2"/>
                        </a:lnTo>
                        <a:lnTo>
                          <a:pt x="202" y="4"/>
                        </a:lnTo>
                        <a:lnTo>
                          <a:pt x="178" y="10"/>
                        </a:lnTo>
                        <a:lnTo>
                          <a:pt x="154" y="16"/>
                        </a:lnTo>
                        <a:lnTo>
                          <a:pt x="132" y="22"/>
                        </a:lnTo>
                        <a:lnTo>
                          <a:pt x="112" y="32"/>
                        </a:lnTo>
                        <a:lnTo>
                          <a:pt x="92" y="42"/>
                        </a:lnTo>
                        <a:lnTo>
                          <a:pt x="74" y="54"/>
                        </a:lnTo>
                        <a:lnTo>
                          <a:pt x="58" y="66"/>
                        </a:lnTo>
                        <a:lnTo>
                          <a:pt x="44" y="80"/>
                        </a:lnTo>
                        <a:lnTo>
                          <a:pt x="30" y="96"/>
                        </a:lnTo>
                        <a:lnTo>
                          <a:pt x="20" y="112"/>
                        </a:lnTo>
                        <a:lnTo>
                          <a:pt x="12" y="128"/>
                        </a:lnTo>
                        <a:lnTo>
                          <a:pt x="6" y="146"/>
                        </a:lnTo>
                        <a:lnTo>
                          <a:pt x="2" y="164"/>
                        </a:lnTo>
                        <a:lnTo>
                          <a:pt x="0" y="182"/>
                        </a:lnTo>
                        <a:lnTo>
                          <a:pt x="0" y="182"/>
                        </a:lnTo>
                        <a:lnTo>
                          <a:pt x="2" y="204"/>
                        </a:lnTo>
                        <a:lnTo>
                          <a:pt x="2" y="204"/>
                        </a:lnTo>
                        <a:lnTo>
                          <a:pt x="34" y="198"/>
                        </a:lnTo>
                        <a:lnTo>
                          <a:pt x="66" y="196"/>
                        </a:lnTo>
                        <a:lnTo>
                          <a:pt x="66" y="196"/>
                        </a:lnTo>
                        <a:lnTo>
                          <a:pt x="84" y="196"/>
                        </a:lnTo>
                        <a:lnTo>
                          <a:pt x="102" y="198"/>
                        </a:lnTo>
                        <a:lnTo>
                          <a:pt x="120" y="202"/>
                        </a:lnTo>
                        <a:lnTo>
                          <a:pt x="136" y="206"/>
                        </a:lnTo>
                        <a:lnTo>
                          <a:pt x="152" y="212"/>
                        </a:lnTo>
                        <a:lnTo>
                          <a:pt x="166" y="218"/>
                        </a:lnTo>
                        <a:lnTo>
                          <a:pt x="180" y="224"/>
                        </a:lnTo>
                        <a:lnTo>
                          <a:pt x="192" y="234"/>
                        </a:lnTo>
                        <a:lnTo>
                          <a:pt x="204" y="242"/>
                        </a:lnTo>
                        <a:lnTo>
                          <a:pt x="214" y="252"/>
                        </a:lnTo>
                        <a:lnTo>
                          <a:pt x="222" y="262"/>
                        </a:lnTo>
                        <a:lnTo>
                          <a:pt x="230" y="274"/>
                        </a:lnTo>
                        <a:lnTo>
                          <a:pt x="236" y="284"/>
                        </a:lnTo>
                        <a:lnTo>
                          <a:pt x="240" y="298"/>
                        </a:lnTo>
                        <a:lnTo>
                          <a:pt x="242" y="310"/>
                        </a:lnTo>
                        <a:lnTo>
                          <a:pt x="244" y="322"/>
                        </a:lnTo>
                        <a:lnTo>
                          <a:pt x="244" y="322"/>
                        </a:lnTo>
                        <a:lnTo>
                          <a:pt x="244" y="334"/>
                        </a:lnTo>
                        <a:lnTo>
                          <a:pt x="242" y="344"/>
                        </a:lnTo>
                        <a:lnTo>
                          <a:pt x="234" y="364"/>
                        </a:lnTo>
                        <a:lnTo>
                          <a:pt x="234" y="364"/>
                        </a:lnTo>
                        <a:lnTo>
                          <a:pt x="266" y="364"/>
                        </a:lnTo>
                        <a:lnTo>
                          <a:pt x="298" y="360"/>
                        </a:lnTo>
                        <a:lnTo>
                          <a:pt x="330" y="356"/>
                        </a:lnTo>
                        <a:lnTo>
                          <a:pt x="258" y="466"/>
                        </a:lnTo>
                        <a:lnTo>
                          <a:pt x="428" y="314"/>
                        </a:lnTo>
                        <a:lnTo>
                          <a:pt x="428" y="314"/>
                        </a:lnTo>
                        <a:lnTo>
                          <a:pt x="424" y="316"/>
                        </a:lnTo>
                        <a:lnTo>
                          <a:pt x="424" y="316"/>
                        </a:lnTo>
                        <a:lnTo>
                          <a:pt x="442" y="304"/>
                        </a:lnTo>
                        <a:lnTo>
                          <a:pt x="458" y="290"/>
                        </a:lnTo>
                        <a:lnTo>
                          <a:pt x="472" y="274"/>
                        </a:lnTo>
                        <a:lnTo>
                          <a:pt x="484" y="258"/>
                        </a:lnTo>
                        <a:lnTo>
                          <a:pt x="494" y="240"/>
                        </a:lnTo>
                        <a:lnTo>
                          <a:pt x="502" y="222"/>
                        </a:lnTo>
                        <a:lnTo>
                          <a:pt x="506" y="202"/>
                        </a:lnTo>
                        <a:lnTo>
                          <a:pt x="506" y="182"/>
                        </a:lnTo>
                        <a:lnTo>
                          <a:pt x="506" y="182"/>
                        </a:lnTo>
                        <a:close/>
                        <a:moveTo>
                          <a:pt x="154" y="202"/>
                        </a:moveTo>
                        <a:lnTo>
                          <a:pt x="154" y="202"/>
                        </a:lnTo>
                        <a:lnTo>
                          <a:pt x="146" y="200"/>
                        </a:lnTo>
                        <a:lnTo>
                          <a:pt x="140" y="198"/>
                        </a:lnTo>
                        <a:lnTo>
                          <a:pt x="130" y="192"/>
                        </a:lnTo>
                        <a:lnTo>
                          <a:pt x="122" y="182"/>
                        </a:lnTo>
                        <a:lnTo>
                          <a:pt x="120" y="176"/>
                        </a:lnTo>
                        <a:lnTo>
                          <a:pt x="120" y="170"/>
                        </a:lnTo>
                        <a:lnTo>
                          <a:pt x="120" y="170"/>
                        </a:lnTo>
                        <a:lnTo>
                          <a:pt x="120" y="164"/>
                        </a:lnTo>
                        <a:lnTo>
                          <a:pt x="122" y="158"/>
                        </a:lnTo>
                        <a:lnTo>
                          <a:pt x="126" y="154"/>
                        </a:lnTo>
                        <a:lnTo>
                          <a:pt x="130" y="148"/>
                        </a:lnTo>
                        <a:lnTo>
                          <a:pt x="140" y="142"/>
                        </a:lnTo>
                        <a:lnTo>
                          <a:pt x="146" y="140"/>
                        </a:lnTo>
                        <a:lnTo>
                          <a:pt x="154" y="140"/>
                        </a:lnTo>
                        <a:lnTo>
                          <a:pt x="154" y="140"/>
                        </a:lnTo>
                        <a:lnTo>
                          <a:pt x="160" y="140"/>
                        </a:lnTo>
                        <a:lnTo>
                          <a:pt x="166" y="142"/>
                        </a:lnTo>
                        <a:lnTo>
                          <a:pt x="176" y="148"/>
                        </a:lnTo>
                        <a:lnTo>
                          <a:pt x="180" y="154"/>
                        </a:lnTo>
                        <a:lnTo>
                          <a:pt x="184" y="158"/>
                        </a:lnTo>
                        <a:lnTo>
                          <a:pt x="186" y="164"/>
                        </a:lnTo>
                        <a:lnTo>
                          <a:pt x="186" y="170"/>
                        </a:lnTo>
                        <a:lnTo>
                          <a:pt x="186" y="170"/>
                        </a:lnTo>
                        <a:lnTo>
                          <a:pt x="186" y="176"/>
                        </a:lnTo>
                        <a:lnTo>
                          <a:pt x="184" y="182"/>
                        </a:lnTo>
                        <a:lnTo>
                          <a:pt x="180" y="188"/>
                        </a:lnTo>
                        <a:lnTo>
                          <a:pt x="176" y="192"/>
                        </a:lnTo>
                        <a:lnTo>
                          <a:pt x="166" y="198"/>
                        </a:lnTo>
                        <a:lnTo>
                          <a:pt x="160" y="200"/>
                        </a:lnTo>
                        <a:lnTo>
                          <a:pt x="154" y="202"/>
                        </a:lnTo>
                        <a:lnTo>
                          <a:pt x="154" y="202"/>
                        </a:lnTo>
                        <a:close/>
                        <a:moveTo>
                          <a:pt x="254" y="202"/>
                        </a:moveTo>
                        <a:lnTo>
                          <a:pt x="254" y="202"/>
                        </a:lnTo>
                        <a:lnTo>
                          <a:pt x="248" y="200"/>
                        </a:lnTo>
                        <a:lnTo>
                          <a:pt x="242" y="198"/>
                        </a:lnTo>
                        <a:lnTo>
                          <a:pt x="232" y="192"/>
                        </a:lnTo>
                        <a:lnTo>
                          <a:pt x="228" y="188"/>
                        </a:lnTo>
                        <a:lnTo>
                          <a:pt x="224" y="182"/>
                        </a:lnTo>
                        <a:lnTo>
                          <a:pt x="222" y="176"/>
                        </a:lnTo>
                        <a:lnTo>
                          <a:pt x="222" y="170"/>
                        </a:lnTo>
                        <a:lnTo>
                          <a:pt x="222" y="170"/>
                        </a:lnTo>
                        <a:lnTo>
                          <a:pt x="222" y="164"/>
                        </a:lnTo>
                        <a:lnTo>
                          <a:pt x="224" y="158"/>
                        </a:lnTo>
                        <a:lnTo>
                          <a:pt x="228" y="154"/>
                        </a:lnTo>
                        <a:lnTo>
                          <a:pt x="232" y="148"/>
                        </a:lnTo>
                        <a:lnTo>
                          <a:pt x="242" y="142"/>
                        </a:lnTo>
                        <a:lnTo>
                          <a:pt x="248" y="140"/>
                        </a:lnTo>
                        <a:lnTo>
                          <a:pt x="254" y="140"/>
                        </a:lnTo>
                        <a:lnTo>
                          <a:pt x="254" y="140"/>
                        </a:lnTo>
                        <a:lnTo>
                          <a:pt x="262" y="140"/>
                        </a:lnTo>
                        <a:lnTo>
                          <a:pt x="268" y="142"/>
                        </a:lnTo>
                        <a:lnTo>
                          <a:pt x="278" y="148"/>
                        </a:lnTo>
                        <a:lnTo>
                          <a:pt x="282" y="154"/>
                        </a:lnTo>
                        <a:lnTo>
                          <a:pt x="286" y="158"/>
                        </a:lnTo>
                        <a:lnTo>
                          <a:pt x="288" y="164"/>
                        </a:lnTo>
                        <a:lnTo>
                          <a:pt x="288" y="170"/>
                        </a:lnTo>
                        <a:lnTo>
                          <a:pt x="288" y="170"/>
                        </a:lnTo>
                        <a:lnTo>
                          <a:pt x="288" y="176"/>
                        </a:lnTo>
                        <a:lnTo>
                          <a:pt x="286" y="182"/>
                        </a:lnTo>
                        <a:lnTo>
                          <a:pt x="282" y="188"/>
                        </a:lnTo>
                        <a:lnTo>
                          <a:pt x="278" y="192"/>
                        </a:lnTo>
                        <a:lnTo>
                          <a:pt x="268" y="198"/>
                        </a:lnTo>
                        <a:lnTo>
                          <a:pt x="262" y="200"/>
                        </a:lnTo>
                        <a:lnTo>
                          <a:pt x="254" y="202"/>
                        </a:lnTo>
                        <a:lnTo>
                          <a:pt x="254" y="202"/>
                        </a:lnTo>
                        <a:close/>
                        <a:moveTo>
                          <a:pt x="360" y="202"/>
                        </a:moveTo>
                        <a:lnTo>
                          <a:pt x="360" y="202"/>
                        </a:lnTo>
                        <a:lnTo>
                          <a:pt x="354" y="200"/>
                        </a:lnTo>
                        <a:lnTo>
                          <a:pt x="348" y="198"/>
                        </a:lnTo>
                        <a:lnTo>
                          <a:pt x="336" y="192"/>
                        </a:lnTo>
                        <a:lnTo>
                          <a:pt x="330" y="182"/>
                        </a:lnTo>
                        <a:lnTo>
                          <a:pt x="328" y="176"/>
                        </a:lnTo>
                        <a:lnTo>
                          <a:pt x="328" y="170"/>
                        </a:lnTo>
                        <a:lnTo>
                          <a:pt x="328" y="170"/>
                        </a:lnTo>
                        <a:lnTo>
                          <a:pt x="328" y="164"/>
                        </a:lnTo>
                        <a:lnTo>
                          <a:pt x="330" y="158"/>
                        </a:lnTo>
                        <a:lnTo>
                          <a:pt x="332" y="154"/>
                        </a:lnTo>
                        <a:lnTo>
                          <a:pt x="336" y="148"/>
                        </a:lnTo>
                        <a:lnTo>
                          <a:pt x="348" y="142"/>
                        </a:lnTo>
                        <a:lnTo>
                          <a:pt x="354" y="140"/>
                        </a:lnTo>
                        <a:lnTo>
                          <a:pt x="360" y="140"/>
                        </a:lnTo>
                        <a:lnTo>
                          <a:pt x="360" y="140"/>
                        </a:lnTo>
                        <a:lnTo>
                          <a:pt x="366" y="140"/>
                        </a:lnTo>
                        <a:lnTo>
                          <a:pt x="372" y="142"/>
                        </a:lnTo>
                        <a:lnTo>
                          <a:pt x="384" y="148"/>
                        </a:lnTo>
                        <a:lnTo>
                          <a:pt x="388" y="154"/>
                        </a:lnTo>
                        <a:lnTo>
                          <a:pt x="390" y="158"/>
                        </a:lnTo>
                        <a:lnTo>
                          <a:pt x="392" y="164"/>
                        </a:lnTo>
                        <a:lnTo>
                          <a:pt x="392" y="170"/>
                        </a:lnTo>
                        <a:lnTo>
                          <a:pt x="392" y="170"/>
                        </a:lnTo>
                        <a:lnTo>
                          <a:pt x="392" y="176"/>
                        </a:lnTo>
                        <a:lnTo>
                          <a:pt x="390" y="182"/>
                        </a:lnTo>
                        <a:lnTo>
                          <a:pt x="384" y="192"/>
                        </a:lnTo>
                        <a:lnTo>
                          <a:pt x="372" y="198"/>
                        </a:lnTo>
                        <a:lnTo>
                          <a:pt x="366" y="200"/>
                        </a:lnTo>
                        <a:lnTo>
                          <a:pt x="360" y="202"/>
                        </a:lnTo>
                        <a:lnTo>
                          <a:pt x="360" y="202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3" name="Freeform 21"/>
            <p:cNvSpPr>
              <a:spLocks/>
            </p:cNvSpPr>
            <p:nvPr/>
          </p:nvSpPr>
          <p:spPr bwMode="auto">
            <a:xfrm>
              <a:off x="1163262" y="3138685"/>
              <a:ext cx="1035351" cy="401328"/>
            </a:xfrm>
            <a:custGeom>
              <a:avLst/>
              <a:gdLst/>
              <a:ahLst/>
              <a:cxnLst>
                <a:cxn ang="0">
                  <a:pos x="42" y="327"/>
                </a:cxn>
                <a:cxn ang="0">
                  <a:pos x="80" y="345"/>
                </a:cxn>
                <a:cxn ang="0">
                  <a:pos x="121" y="359"/>
                </a:cxn>
                <a:cxn ang="0">
                  <a:pos x="176" y="372"/>
                </a:cxn>
                <a:cxn ang="0">
                  <a:pos x="240" y="377"/>
                </a:cxn>
                <a:cxn ang="0">
                  <a:pos x="308" y="370"/>
                </a:cxn>
                <a:cxn ang="0">
                  <a:pos x="345" y="361"/>
                </a:cxn>
                <a:cxn ang="0">
                  <a:pos x="382" y="346"/>
                </a:cxn>
                <a:cxn ang="0">
                  <a:pos x="417" y="327"/>
                </a:cxn>
                <a:cxn ang="0">
                  <a:pos x="454" y="302"/>
                </a:cxn>
                <a:cxn ang="0">
                  <a:pos x="497" y="268"/>
                </a:cxn>
                <a:cxn ang="0">
                  <a:pos x="526" y="249"/>
                </a:cxn>
                <a:cxn ang="0">
                  <a:pos x="548" y="241"/>
                </a:cxn>
                <a:cxn ang="0">
                  <a:pos x="580" y="247"/>
                </a:cxn>
                <a:cxn ang="0">
                  <a:pos x="1002" y="423"/>
                </a:cxn>
                <a:cxn ang="0">
                  <a:pos x="1021" y="426"/>
                </a:cxn>
                <a:cxn ang="0">
                  <a:pos x="1040" y="424"/>
                </a:cxn>
                <a:cxn ang="0">
                  <a:pos x="1054" y="416"/>
                </a:cxn>
                <a:cxn ang="0">
                  <a:pos x="1067" y="405"/>
                </a:cxn>
                <a:cxn ang="0">
                  <a:pos x="1081" y="386"/>
                </a:cxn>
                <a:cxn ang="0">
                  <a:pos x="1088" y="373"/>
                </a:cxn>
                <a:cxn ang="0">
                  <a:pos x="1096" y="353"/>
                </a:cxn>
                <a:cxn ang="0">
                  <a:pos x="1099" y="322"/>
                </a:cxn>
                <a:cxn ang="0">
                  <a:pos x="1096" y="305"/>
                </a:cxn>
                <a:cxn ang="0">
                  <a:pos x="1086" y="289"/>
                </a:cxn>
                <a:cxn ang="0">
                  <a:pos x="1072" y="273"/>
                </a:cxn>
                <a:cxn ang="0">
                  <a:pos x="425" y="3"/>
                </a:cxn>
                <a:cxn ang="0">
                  <a:pos x="401" y="0"/>
                </a:cxn>
                <a:cxn ang="0">
                  <a:pos x="371" y="2"/>
                </a:cxn>
                <a:cxn ang="0">
                  <a:pos x="329" y="10"/>
                </a:cxn>
                <a:cxn ang="0">
                  <a:pos x="275" y="27"/>
                </a:cxn>
                <a:cxn ang="0">
                  <a:pos x="208" y="61"/>
                </a:cxn>
                <a:cxn ang="0">
                  <a:pos x="128" y="110"/>
                </a:cxn>
                <a:cxn ang="0">
                  <a:pos x="35" y="182"/>
                </a:cxn>
                <a:cxn ang="0">
                  <a:pos x="32" y="185"/>
                </a:cxn>
                <a:cxn ang="0">
                  <a:pos x="13" y="209"/>
                </a:cxn>
                <a:cxn ang="0">
                  <a:pos x="5" y="228"/>
                </a:cxn>
                <a:cxn ang="0">
                  <a:pos x="0" y="250"/>
                </a:cxn>
                <a:cxn ang="0">
                  <a:pos x="2" y="274"/>
                </a:cxn>
                <a:cxn ang="0">
                  <a:pos x="14" y="300"/>
                </a:cxn>
                <a:cxn ang="0">
                  <a:pos x="42" y="327"/>
                </a:cxn>
              </a:cxnLst>
              <a:rect l="0" t="0" r="r" b="b"/>
              <a:pathLst>
                <a:path w="1099" h="426">
                  <a:moveTo>
                    <a:pt x="42" y="327"/>
                  </a:moveTo>
                  <a:lnTo>
                    <a:pt x="42" y="327"/>
                  </a:lnTo>
                  <a:lnTo>
                    <a:pt x="51" y="332"/>
                  </a:lnTo>
                  <a:lnTo>
                    <a:pt x="80" y="345"/>
                  </a:lnTo>
                  <a:lnTo>
                    <a:pt x="99" y="353"/>
                  </a:lnTo>
                  <a:lnTo>
                    <a:pt x="121" y="359"/>
                  </a:lnTo>
                  <a:lnTo>
                    <a:pt x="149" y="367"/>
                  </a:lnTo>
                  <a:lnTo>
                    <a:pt x="176" y="372"/>
                  </a:lnTo>
                  <a:lnTo>
                    <a:pt x="208" y="375"/>
                  </a:lnTo>
                  <a:lnTo>
                    <a:pt x="240" y="377"/>
                  </a:lnTo>
                  <a:lnTo>
                    <a:pt x="273" y="375"/>
                  </a:lnTo>
                  <a:lnTo>
                    <a:pt x="308" y="370"/>
                  </a:lnTo>
                  <a:lnTo>
                    <a:pt x="327" y="365"/>
                  </a:lnTo>
                  <a:lnTo>
                    <a:pt x="345" y="361"/>
                  </a:lnTo>
                  <a:lnTo>
                    <a:pt x="363" y="354"/>
                  </a:lnTo>
                  <a:lnTo>
                    <a:pt x="382" y="346"/>
                  </a:lnTo>
                  <a:lnTo>
                    <a:pt x="399" y="338"/>
                  </a:lnTo>
                  <a:lnTo>
                    <a:pt x="417" y="327"/>
                  </a:lnTo>
                  <a:lnTo>
                    <a:pt x="436" y="314"/>
                  </a:lnTo>
                  <a:lnTo>
                    <a:pt x="454" y="302"/>
                  </a:lnTo>
                  <a:lnTo>
                    <a:pt x="454" y="302"/>
                  </a:lnTo>
                  <a:lnTo>
                    <a:pt x="497" y="268"/>
                  </a:lnTo>
                  <a:lnTo>
                    <a:pt x="513" y="257"/>
                  </a:lnTo>
                  <a:lnTo>
                    <a:pt x="526" y="249"/>
                  </a:lnTo>
                  <a:lnTo>
                    <a:pt x="537" y="243"/>
                  </a:lnTo>
                  <a:lnTo>
                    <a:pt x="548" y="241"/>
                  </a:lnTo>
                  <a:lnTo>
                    <a:pt x="562" y="243"/>
                  </a:lnTo>
                  <a:lnTo>
                    <a:pt x="580" y="247"/>
                  </a:lnTo>
                  <a:lnTo>
                    <a:pt x="1002" y="423"/>
                  </a:lnTo>
                  <a:lnTo>
                    <a:pt x="1002" y="423"/>
                  </a:lnTo>
                  <a:lnTo>
                    <a:pt x="1011" y="426"/>
                  </a:lnTo>
                  <a:lnTo>
                    <a:pt x="1021" y="426"/>
                  </a:lnTo>
                  <a:lnTo>
                    <a:pt x="1034" y="426"/>
                  </a:lnTo>
                  <a:lnTo>
                    <a:pt x="1040" y="424"/>
                  </a:lnTo>
                  <a:lnTo>
                    <a:pt x="1046" y="421"/>
                  </a:lnTo>
                  <a:lnTo>
                    <a:pt x="1054" y="416"/>
                  </a:lnTo>
                  <a:lnTo>
                    <a:pt x="1061" y="412"/>
                  </a:lnTo>
                  <a:lnTo>
                    <a:pt x="1067" y="405"/>
                  </a:lnTo>
                  <a:lnTo>
                    <a:pt x="1075" y="397"/>
                  </a:lnTo>
                  <a:lnTo>
                    <a:pt x="1081" y="386"/>
                  </a:lnTo>
                  <a:lnTo>
                    <a:pt x="1088" y="373"/>
                  </a:lnTo>
                  <a:lnTo>
                    <a:pt x="1088" y="373"/>
                  </a:lnTo>
                  <a:lnTo>
                    <a:pt x="1091" y="364"/>
                  </a:lnTo>
                  <a:lnTo>
                    <a:pt x="1096" y="353"/>
                  </a:lnTo>
                  <a:lnTo>
                    <a:pt x="1097" y="338"/>
                  </a:lnTo>
                  <a:lnTo>
                    <a:pt x="1099" y="322"/>
                  </a:lnTo>
                  <a:lnTo>
                    <a:pt x="1097" y="314"/>
                  </a:lnTo>
                  <a:lnTo>
                    <a:pt x="1096" y="305"/>
                  </a:lnTo>
                  <a:lnTo>
                    <a:pt x="1091" y="297"/>
                  </a:lnTo>
                  <a:lnTo>
                    <a:pt x="1086" y="289"/>
                  </a:lnTo>
                  <a:lnTo>
                    <a:pt x="1080" y="281"/>
                  </a:lnTo>
                  <a:lnTo>
                    <a:pt x="1072" y="273"/>
                  </a:lnTo>
                  <a:lnTo>
                    <a:pt x="425" y="3"/>
                  </a:lnTo>
                  <a:lnTo>
                    <a:pt x="425" y="3"/>
                  </a:lnTo>
                  <a:lnTo>
                    <a:pt x="419" y="2"/>
                  </a:lnTo>
                  <a:lnTo>
                    <a:pt x="401" y="0"/>
                  </a:lnTo>
                  <a:lnTo>
                    <a:pt x="388" y="0"/>
                  </a:lnTo>
                  <a:lnTo>
                    <a:pt x="371" y="2"/>
                  </a:lnTo>
                  <a:lnTo>
                    <a:pt x="351" y="5"/>
                  </a:lnTo>
                  <a:lnTo>
                    <a:pt x="329" y="10"/>
                  </a:lnTo>
                  <a:lnTo>
                    <a:pt x="304" y="18"/>
                  </a:lnTo>
                  <a:lnTo>
                    <a:pt x="275" y="27"/>
                  </a:lnTo>
                  <a:lnTo>
                    <a:pt x="243" y="41"/>
                  </a:lnTo>
                  <a:lnTo>
                    <a:pt x="208" y="61"/>
                  </a:lnTo>
                  <a:lnTo>
                    <a:pt x="169" y="83"/>
                  </a:lnTo>
                  <a:lnTo>
                    <a:pt x="128" y="110"/>
                  </a:lnTo>
                  <a:lnTo>
                    <a:pt x="83" y="144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2" y="185"/>
                  </a:lnTo>
                  <a:lnTo>
                    <a:pt x="24" y="195"/>
                  </a:lnTo>
                  <a:lnTo>
                    <a:pt x="13" y="209"/>
                  </a:lnTo>
                  <a:lnTo>
                    <a:pt x="8" y="219"/>
                  </a:lnTo>
                  <a:lnTo>
                    <a:pt x="5" y="228"/>
                  </a:lnTo>
                  <a:lnTo>
                    <a:pt x="2" y="239"/>
                  </a:lnTo>
                  <a:lnTo>
                    <a:pt x="0" y="250"/>
                  </a:lnTo>
                  <a:lnTo>
                    <a:pt x="0" y="262"/>
                  </a:lnTo>
                  <a:lnTo>
                    <a:pt x="2" y="274"/>
                  </a:lnTo>
                  <a:lnTo>
                    <a:pt x="6" y="287"/>
                  </a:lnTo>
                  <a:lnTo>
                    <a:pt x="14" y="300"/>
                  </a:lnTo>
                  <a:lnTo>
                    <a:pt x="27" y="314"/>
                  </a:lnTo>
                  <a:lnTo>
                    <a:pt x="42" y="327"/>
                  </a:lnTo>
                  <a:lnTo>
                    <a:pt x="42" y="327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826910" y="3660755"/>
              <a:ext cx="813815" cy="802367"/>
              <a:chOff x="1636600" y="2625332"/>
              <a:chExt cx="813815" cy="802367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 rot="1399489">
                <a:off x="2038789" y="2625332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 rot="1466257">
                <a:off x="2000872" y="2864185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 rot="1264561">
                <a:off x="1816380" y="3041316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 rot="1264561">
                <a:off x="1636600" y="3218298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41" name="TextBox 40"/>
          <p:cNvSpPr txBox="1"/>
          <p:nvPr/>
        </p:nvSpPr>
        <p:spPr>
          <a:xfrm>
            <a:off x="1343893" y="1641893"/>
            <a:ext cx="36703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-342900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학습 목차</a:t>
            </a:r>
            <a:endParaRPr lang="en-US" altLang="ko-KR" sz="2000" b="1" dirty="0" smtClean="0">
              <a:solidFill>
                <a:prstClr val="black">
                  <a:lumMod val="75000"/>
                  <a:lumOff val="25000"/>
                </a:prstClr>
              </a:solidFill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416575" y="2467804"/>
            <a:ext cx="4150609" cy="3079226"/>
            <a:chOff x="4980320" y="2485152"/>
            <a:chExt cx="3145583" cy="3079226"/>
          </a:xfrm>
        </p:grpSpPr>
        <p:sp>
          <p:nvSpPr>
            <p:cNvPr id="43" name="TextBox 42"/>
            <p:cNvSpPr txBox="1"/>
            <p:nvPr/>
          </p:nvSpPr>
          <p:spPr>
            <a:xfrm>
              <a:off x="4980320" y="2485152"/>
              <a:ext cx="2879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Bef>
                  <a:spcPct val="0"/>
                </a:spcBef>
              </a:pPr>
              <a:r>
                <a: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1 </a:t>
              </a:r>
              <a:r>
                <a:rPr lang="ko-KR" altLang="en-US" b="1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스마트폰의</a:t>
              </a:r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 개요</a:t>
              </a:r>
              <a:endPara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80320" y="3111488"/>
              <a:ext cx="2879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Bef>
                  <a:spcPct val="0"/>
                </a:spcBef>
              </a:pPr>
              <a:r>
                <a: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2 </a:t>
              </a:r>
              <a:r>
                <a:rPr lang="ko-KR" altLang="en-US" b="1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스마트폰의</a:t>
              </a:r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 </a:t>
              </a:r>
              <a:r>
                <a:rPr lang="ko-KR" altLang="en-US" b="1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앱과</a:t>
              </a:r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 활용 사례</a:t>
              </a:r>
              <a:endPara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980320" y="3737824"/>
              <a:ext cx="3145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Bef>
                  <a:spcPct val="0"/>
                </a:spcBef>
              </a:pPr>
              <a:r>
                <a: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3 </a:t>
              </a:r>
              <a:r>
                <a:rPr lang="ko-KR" altLang="en-US" b="1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안드로이드</a:t>
              </a:r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 이야기</a:t>
              </a:r>
              <a:endPara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endParaRP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4980320" y="4990495"/>
              <a:ext cx="2879741" cy="573883"/>
              <a:chOff x="2838198" y="4156486"/>
              <a:chExt cx="2879741" cy="57388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2838198" y="4156486"/>
                <a:ext cx="28797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>
                  <a:spcBef>
                    <a:spcPct val="0"/>
                  </a:spcBef>
                </a:pPr>
                <a:endPara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032450" y="4453370"/>
                <a:ext cx="26854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88900" indent="-88900">
                  <a:spcBef>
                    <a:spcPct val="20000"/>
                  </a:spcBef>
                </a:pPr>
                <a:endPara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endParaRPr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1437167" y="4507202"/>
            <a:ext cx="415060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ct val="0"/>
              </a:spcBef>
            </a:pP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4 </a:t>
            </a:r>
            <a:r>
              <a:rPr lang="ko-KR" altLang="en-US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구글이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만드는 세상</a:t>
            </a:r>
            <a:endParaRPr lang="en-US" altLang="ko-KR" b="1" dirty="0" smtClean="0">
              <a:solidFill>
                <a:prstClr val="black">
                  <a:lumMod val="75000"/>
                  <a:lumOff val="25000"/>
                </a:prstClr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798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683568" y="332656"/>
            <a:ext cx="8352929" cy="5567210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Blip>
                <a:blip r:embed="rId2"/>
              </a:buBlip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앱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스토어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(App Store)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Blip>
                <a:blip r:embed="rId2"/>
              </a:buBlip>
              <a:tabLst/>
              <a:defRPr/>
            </a:pP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400300" marR="0" lvl="4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애플이 운영하고 있는 어플리케이션 다운로드 서비스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2400300" marR="0" lvl="4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앱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스토어란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“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애플의 어플리케이션 가게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(Apple Application Software Store)”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란 의미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2400300" marR="0" lvl="4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무선 네트워크를 이용하여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앱의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다운로드가 가능함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2400300" marR="0" lvl="4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무료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앱을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다운로드할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때도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아이튠즈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계정이 필요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2400300" marR="0" lvl="4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일반인도 애플과 개발자 계약을 한 후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아이폰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SDK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등의 개발 도구를 이용하여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앱을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작성하고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앱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스토어를 통해 판매 가능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2400300" marR="0" lvl="4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유료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앱의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판매 가격은 개발자가 자유롭게 매길 수 있음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2400300" marR="0" lvl="4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개발자가 판매 수익의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70%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를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, 30%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는 애플이 수수료 및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호스팅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비용으로 가져감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1" y="1556791"/>
            <a:ext cx="2335121" cy="376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4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571500" indent="-5715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v"/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 err="1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앱</a:t>
            </a:r>
            <a:r>
              <a:rPr lang="ko-KR" altLang="en-US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마켓</a:t>
            </a:r>
            <a:endParaRPr lang="en-US" altLang="ko-KR" sz="4000" b="1" dirty="0">
              <a:solidFill>
                <a:prstClr val="white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73284" y="951898"/>
            <a:ext cx="8402910" cy="308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85750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177800" algn="l"/>
                <a:tab pos="803275" algn="l"/>
              </a:tabLst>
              <a:defRPr/>
            </a:pPr>
            <a:r>
              <a:rPr lang="ko-KR" altLang="en-US" sz="1400" dirty="0" err="1">
                <a:solidFill>
                  <a:prstClr val="white"/>
                </a:solidFill>
              </a:rPr>
              <a:t>구글</a:t>
            </a:r>
            <a:r>
              <a:rPr lang="ko-KR" altLang="en-US" sz="1400" dirty="0">
                <a:solidFill>
                  <a:prstClr val="white"/>
                </a:solidFill>
              </a:rPr>
              <a:t> 플레이</a:t>
            </a:r>
            <a:endParaRPr kumimoji="1" lang="en-US" altLang="ko-KR" sz="1300" dirty="0">
              <a:solidFill>
                <a:prstClr val="white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6" name="Picture 3" descr="C:\Users\user\Documents\2014-Android\2014-image-App-Android\Google-play_2014-05-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84" y="1813030"/>
            <a:ext cx="2501026" cy="444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001108" y="1836476"/>
            <a:ext cx="583414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en-US" altLang="ko-KR" dirty="0">
                <a:solidFill>
                  <a:prstClr val="black"/>
                </a:solidFill>
              </a:rPr>
              <a:t>2012</a:t>
            </a:r>
            <a:r>
              <a:rPr lang="ko-KR" altLang="en-US" dirty="0">
                <a:solidFill>
                  <a:prstClr val="black"/>
                </a:solidFill>
              </a:rPr>
              <a:t>년 </a:t>
            </a:r>
            <a:r>
              <a:rPr lang="en-US" altLang="ko-KR" dirty="0">
                <a:solidFill>
                  <a:prstClr val="black"/>
                </a:solidFill>
              </a:rPr>
              <a:t>3</a:t>
            </a:r>
            <a:r>
              <a:rPr lang="ko-KR" altLang="en-US" dirty="0">
                <a:solidFill>
                  <a:prstClr val="black"/>
                </a:solidFill>
              </a:rPr>
              <a:t>월 </a:t>
            </a:r>
            <a:r>
              <a:rPr lang="ko-KR" altLang="en-US" dirty="0" err="1">
                <a:solidFill>
                  <a:prstClr val="black"/>
                </a:solidFill>
              </a:rPr>
              <a:t>구글이</a:t>
            </a:r>
            <a:r>
              <a:rPr lang="ko-KR" altLang="en-US" dirty="0">
                <a:solidFill>
                  <a:prstClr val="black"/>
                </a:solidFill>
              </a:rPr>
              <a:t> 기존의 서비스인 </a:t>
            </a:r>
            <a:r>
              <a:rPr lang="ko-KR" altLang="en-US" dirty="0" err="1">
                <a:solidFill>
                  <a:prstClr val="black"/>
                </a:solidFill>
              </a:rPr>
              <a:t>안드로이드</a:t>
            </a:r>
            <a:r>
              <a:rPr lang="ko-KR" altLang="en-US" dirty="0">
                <a:solidFill>
                  <a:prstClr val="black"/>
                </a:solidFill>
              </a:rPr>
              <a:t> 마켓</a:t>
            </a:r>
            <a:r>
              <a:rPr lang="en-US" altLang="ko-KR" dirty="0">
                <a:solidFill>
                  <a:prstClr val="black"/>
                </a:solidFill>
              </a:rPr>
              <a:t>(Android Market), </a:t>
            </a:r>
            <a:r>
              <a:rPr lang="ko-KR" altLang="en-US" dirty="0" err="1">
                <a:solidFill>
                  <a:prstClr val="black"/>
                </a:solidFill>
              </a:rPr>
              <a:t>구글</a:t>
            </a:r>
            <a:r>
              <a:rPr lang="ko-KR" altLang="en-US" dirty="0">
                <a:solidFill>
                  <a:prstClr val="black"/>
                </a:solidFill>
              </a:rPr>
              <a:t> 뮤직</a:t>
            </a:r>
            <a:r>
              <a:rPr lang="en-US" altLang="ko-KR" dirty="0">
                <a:solidFill>
                  <a:prstClr val="black"/>
                </a:solidFill>
              </a:rPr>
              <a:t>(Google Music), </a:t>
            </a:r>
            <a:r>
              <a:rPr lang="ko-KR" altLang="en-US" dirty="0" err="1">
                <a:solidFill>
                  <a:prstClr val="black"/>
                </a:solidFill>
              </a:rPr>
              <a:t>구글</a:t>
            </a:r>
            <a:r>
              <a:rPr lang="ko-KR" altLang="en-US" dirty="0">
                <a:solidFill>
                  <a:prstClr val="black"/>
                </a:solidFill>
              </a:rPr>
              <a:t> 전자 서적 스토어</a:t>
            </a:r>
            <a:r>
              <a:rPr lang="en-US" altLang="ko-KR" dirty="0">
                <a:solidFill>
                  <a:prstClr val="black"/>
                </a:solidFill>
              </a:rPr>
              <a:t>(Google eBook Store)</a:t>
            </a:r>
            <a:r>
              <a:rPr lang="ko-KR" altLang="en-US" dirty="0">
                <a:solidFill>
                  <a:prstClr val="black"/>
                </a:solidFill>
              </a:rPr>
              <a:t>를 통합한 서비스의 명칭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ko-KR" altLang="en-US" dirty="0" err="1">
                <a:solidFill>
                  <a:prstClr val="black"/>
                </a:solidFill>
              </a:rPr>
              <a:t>앱은</a:t>
            </a:r>
            <a:r>
              <a:rPr lang="ko-KR" altLang="en-US" dirty="0">
                <a:solidFill>
                  <a:prstClr val="black"/>
                </a:solidFill>
              </a:rPr>
              <a:t> 유료 및 무료가 있으며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무료 </a:t>
            </a:r>
            <a:r>
              <a:rPr lang="ko-KR" altLang="en-US" dirty="0" err="1">
                <a:solidFill>
                  <a:prstClr val="black"/>
                </a:solidFill>
              </a:rPr>
              <a:t>앱을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다운로드할</a:t>
            </a:r>
            <a:r>
              <a:rPr lang="ko-KR" altLang="en-US" dirty="0">
                <a:solidFill>
                  <a:prstClr val="black"/>
                </a:solidFill>
              </a:rPr>
              <a:t> 때도 </a:t>
            </a:r>
            <a:r>
              <a:rPr lang="ko-KR" altLang="en-US" dirty="0" err="1">
                <a:solidFill>
                  <a:prstClr val="black"/>
                </a:solidFill>
              </a:rPr>
              <a:t>구글</a:t>
            </a:r>
            <a:r>
              <a:rPr lang="ko-KR" altLang="en-US" dirty="0">
                <a:solidFill>
                  <a:prstClr val="black"/>
                </a:solidFill>
              </a:rPr>
              <a:t> 계정이 필요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ko-KR" altLang="en-US" dirty="0">
                <a:solidFill>
                  <a:prstClr val="black"/>
                </a:solidFill>
              </a:rPr>
              <a:t>개발 </a:t>
            </a:r>
            <a:r>
              <a:rPr lang="ko-KR" altLang="en-US" dirty="0" err="1">
                <a:solidFill>
                  <a:prstClr val="black"/>
                </a:solidFill>
              </a:rPr>
              <a:t>앱</a:t>
            </a:r>
            <a:r>
              <a:rPr lang="ko-KR" altLang="en-US" dirty="0">
                <a:solidFill>
                  <a:prstClr val="black"/>
                </a:solidFill>
              </a:rPr>
              <a:t> 등록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- </a:t>
            </a:r>
            <a:r>
              <a:rPr lang="ko-KR" altLang="en-US" dirty="0" err="1">
                <a:solidFill>
                  <a:prstClr val="black"/>
                </a:solidFill>
              </a:rPr>
              <a:t>구글</a:t>
            </a:r>
            <a:r>
              <a:rPr lang="ko-KR" altLang="en-US" dirty="0">
                <a:solidFill>
                  <a:prstClr val="black"/>
                </a:solidFill>
              </a:rPr>
              <a:t> 플레이 개발자 등록 사이트</a:t>
            </a:r>
            <a:r>
              <a:rPr lang="en-US" altLang="ko-KR" dirty="0">
                <a:solidFill>
                  <a:prstClr val="black"/>
                </a:solidFill>
              </a:rPr>
              <a:t>(https://play.google.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com/apps/publish/signup)</a:t>
            </a:r>
            <a:r>
              <a:rPr lang="ko-KR" altLang="en-US" dirty="0">
                <a:solidFill>
                  <a:prstClr val="black"/>
                </a:solidFill>
              </a:rPr>
              <a:t>에 </a:t>
            </a:r>
            <a:r>
              <a:rPr lang="ko-KR" altLang="en-US" dirty="0" err="1">
                <a:solidFill>
                  <a:prstClr val="black"/>
                </a:solidFill>
              </a:rPr>
              <a:t>구글계정으로</a:t>
            </a:r>
            <a:r>
              <a:rPr lang="ko-KR" altLang="en-US" dirty="0">
                <a:solidFill>
                  <a:prstClr val="black"/>
                </a:solidFill>
              </a:rPr>
              <a:t> 로그인하여 개발자 계약 수락 후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수수료를 결제하여 개발자 등록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ko-KR" altLang="en-US" dirty="0" err="1">
                <a:solidFill>
                  <a:prstClr val="black"/>
                </a:solidFill>
              </a:rPr>
              <a:t>유료앱</a:t>
            </a:r>
            <a:r>
              <a:rPr lang="ko-KR" altLang="en-US" dirty="0">
                <a:solidFill>
                  <a:prstClr val="black"/>
                </a:solidFill>
              </a:rPr>
              <a:t> 판매 가격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- </a:t>
            </a:r>
            <a:r>
              <a:rPr lang="ko-KR" altLang="en-US" dirty="0">
                <a:solidFill>
                  <a:prstClr val="black"/>
                </a:solidFill>
              </a:rPr>
              <a:t>개발자가 자유롭게 매길 수 있으며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 err="1">
                <a:solidFill>
                  <a:prstClr val="black"/>
                </a:solidFill>
              </a:rPr>
              <a:t>앱</a:t>
            </a:r>
            <a:r>
              <a:rPr lang="ko-KR" altLang="en-US" dirty="0">
                <a:solidFill>
                  <a:prstClr val="black"/>
                </a:solidFill>
              </a:rPr>
              <a:t> 개발자는 판매수익의 </a:t>
            </a:r>
            <a:r>
              <a:rPr lang="en-US" altLang="ko-KR" dirty="0">
                <a:solidFill>
                  <a:prstClr val="black"/>
                </a:solidFill>
              </a:rPr>
              <a:t>70%</a:t>
            </a:r>
            <a:r>
              <a:rPr lang="ko-KR" altLang="en-US" dirty="0">
                <a:solidFill>
                  <a:prstClr val="black"/>
                </a:solidFill>
              </a:rPr>
              <a:t>를</a:t>
            </a:r>
            <a:r>
              <a:rPr lang="en-US" altLang="ko-KR" dirty="0">
                <a:solidFill>
                  <a:prstClr val="black"/>
                </a:solidFill>
              </a:rPr>
              <a:t>, 30%</a:t>
            </a:r>
            <a:r>
              <a:rPr lang="ko-KR" altLang="en-US" dirty="0">
                <a:solidFill>
                  <a:prstClr val="black"/>
                </a:solidFill>
              </a:rPr>
              <a:t>는 </a:t>
            </a:r>
            <a:r>
              <a:rPr lang="ko-KR" altLang="en-US" dirty="0" err="1">
                <a:solidFill>
                  <a:prstClr val="black"/>
                </a:solidFill>
              </a:rPr>
              <a:t>구글이</a:t>
            </a:r>
            <a:r>
              <a:rPr lang="ko-KR" altLang="en-US" dirty="0">
                <a:solidFill>
                  <a:prstClr val="black"/>
                </a:solidFill>
              </a:rPr>
              <a:t> 나누어 가짐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- </a:t>
            </a:r>
            <a:r>
              <a:rPr lang="ko-KR" altLang="en-US" dirty="0" err="1">
                <a:solidFill>
                  <a:prstClr val="black"/>
                </a:solidFill>
              </a:rPr>
              <a:t>구글은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구글</a:t>
            </a:r>
            <a:r>
              <a:rPr lang="ko-KR" altLang="en-US" dirty="0">
                <a:solidFill>
                  <a:prstClr val="black"/>
                </a:solidFill>
              </a:rPr>
              <a:t> 체크아웃을 통해 개발자에게 그 수익을 지급</a:t>
            </a:r>
          </a:p>
        </p:txBody>
      </p:sp>
    </p:spTree>
    <p:extLst>
      <p:ext uri="{BB962C8B-B14F-4D97-AF65-F5344CB8AC3E}">
        <p14:creationId xmlns:p14="http://schemas.microsoft.com/office/powerpoint/2010/main" val="417966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4" y="0"/>
            <a:ext cx="37930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en-US" altLang="ko-KR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193263"/>
                </a:solidFill>
                <a:effectLst/>
                <a:uLnTx/>
                <a:uFillTx/>
                <a:ea typeface="휴먼세엑스포"/>
                <a:cs typeface="+mj-cs"/>
              </a:rPr>
              <a:t>Mobile Business </a:t>
            </a:r>
            <a:endParaRPr kumimoji="0" lang="ko-KR" altLang="en-US" sz="3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169610"/>
            <a:ext cx="7393279" cy="248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1125808" y="556183"/>
            <a:ext cx="7836306" cy="197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휴먼세엑스포" pitchFamily="18" charset="-127"/>
              <a:buChar char="■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Font typeface="Wingdings" panose="05000000000000000000" pitchFamily="2" charset="2"/>
              <a:buChar char="v"/>
              <a:defRPr kumimoji="1" sz="2000">
                <a:solidFill>
                  <a:schemeClr val="accent2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u"/>
              <a:defRPr kumimoji="1" sz="1600">
                <a:solidFill>
                  <a:srgbClr val="009900"/>
                </a:solidFill>
                <a:latin typeface="+mn-lt"/>
                <a:ea typeface="+mn-ea"/>
              </a:defRPr>
            </a:lvl3pPr>
            <a:lvl4pPr marL="1520825" indent="-1492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kumimoji="1" sz="1200">
                <a:solidFill>
                  <a:srgbClr val="C00000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4C85D2"/>
              </a:buClr>
              <a:buFont typeface="Wingdings" panose="05000000000000000000" pitchFamily="2" charset="2"/>
              <a:buChar char="§"/>
              <a:defRPr kumimoji="1" sz="12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4C85D2"/>
              </a:buClr>
              <a:buFont typeface="Wingdings" pitchFamily="2" charset="2"/>
              <a:buChar char="§"/>
              <a:defRPr kumimoji="1" sz="12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4C85D2"/>
              </a:buClr>
              <a:buFont typeface="Wingdings" pitchFamily="2" charset="2"/>
              <a:buChar char="§"/>
              <a:defRPr kumimoji="1" sz="12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4C85D2"/>
              </a:buClr>
              <a:buFont typeface="Wingdings" pitchFamily="2" charset="2"/>
              <a:buChar char="§"/>
              <a:defRPr kumimoji="1" sz="12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4C85D2"/>
              </a:buClr>
              <a:buFont typeface="Wingdings" pitchFamily="2" charset="2"/>
              <a:buChar char="§"/>
              <a:defRPr kumimoji="1" sz="12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kern="0" smtClean="0">
                <a:latin typeface="+mn-ea"/>
              </a:rPr>
              <a:t>모바일 비즈니스 모델</a:t>
            </a:r>
            <a:endParaRPr lang="en-US" altLang="ko-KR" kern="0" smtClean="0">
              <a:latin typeface="+mn-ea"/>
            </a:endParaRPr>
          </a:p>
          <a:p>
            <a:pPr lvl="1">
              <a:lnSpc>
                <a:spcPct val="150000"/>
              </a:lnSpc>
              <a:defRPr/>
            </a:pPr>
            <a:endParaRPr lang="ko-KR" altLang="en-US" kern="0" dirty="0" smtClean="0">
              <a:latin typeface="+mn-ea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40" y="1270557"/>
            <a:ext cx="7047873" cy="287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10"/>
          <p:cNvCxnSpPr>
            <a:cxnSpLocks noChangeShapeType="1"/>
          </p:cNvCxnSpPr>
          <p:nvPr/>
        </p:nvCxnSpPr>
        <p:spPr bwMode="auto">
          <a:xfrm>
            <a:off x="2210696" y="5298045"/>
            <a:ext cx="5373467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6012160" y="6292689"/>
            <a:ext cx="27613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solidFill>
                  <a:srgbClr val="0000FF"/>
                </a:solidFill>
                <a:ea typeface="휴먼세엑스포"/>
              </a:rPr>
              <a:t>- </a:t>
            </a:r>
            <a:r>
              <a:rPr kumimoji="1" lang="ko-KR" altLang="en-US" sz="1100" dirty="0">
                <a:solidFill>
                  <a:srgbClr val="0000FF"/>
                </a:solidFill>
                <a:ea typeface="휴먼세엑스포"/>
              </a:rPr>
              <a:t>자료 출처</a:t>
            </a:r>
            <a:r>
              <a:rPr kumimoji="1" lang="en-US" altLang="ko-KR" sz="1100" dirty="0">
                <a:solidFill>
                  <a:srgbClr val="0000FF"/>
                </a:solidFill>
                <a:ea typeface="휴먼세엑스포"/>
              </a:rPr>
              <a:t>(</a:t>
            </a:r>
            <a:r>
              <a:rPr kumimoji="1" lang="ko-KR" altLang="en-US" sz="1100" dirty="0" err="1">
                <a:solidFill>
                  <a:srgbClr val="0000FF"/>
                </a:solidFill>
                <a:ea typeface="휴먼세엑스포"/>
              </a:rPr>
              <a:t>매일경제</a:t>
            </a:r>
            <a:r>
              <a:rPr kumimoji="1" lang="ko-KR" altLang="en-US" sz="1100" dirty="0">
                <a:solidFill>
                  <a:srgbClr val="0000FF"/>
                </a:solidFill>
                <a:ea typeface="휴먼세엑스포"/>
              </a:rPr>
              <a:t> </a:t>
            </a:r>
            <a:r>
              <a:rPr kumimoji="1" lang="en-US" altLang="ko-KR" sz="1100" dirty="0">
                <a:solidFill>
                  <a:srgbClr val="0000FF"/>
                </a:solidFill>
                <a:ea typeface="휴먼세엑스포"/>
              </a:rPr>
              <a:t>: 2010. 03. 16)</a:t>
            </a:r>
            <a:endParaRPr kumimoji="1" lang="ko-KR" altLang="en-US" sz="1100" dirty="0">
              <a:solidFill>
                <a:srgbClr val="FF0000"/>
              </a:solidFill>
              <a:ea typeface="휴먼세엑스포"/>
            </a:endParaRPr>
          </a:p>
        </p:txBody>
      </p:sp>
    </p:spTree>
    <p:extLst>
      <p:ext uri="{BB962C8B-B14F-4D97-AF65-F5344CB8AC3E}">
        <p14:creationId xmlns:p14="http://schemas.microsoft.com/office/powerpoint/2010/main" val="2627883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 err="1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앱의</a:t>
            </a:r>
            <a:r>
              <a:rPr lang="ko-KR" altLang="en-US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예</a:t>
            </a:r>
            <a:r>
              <a:rPr lang="en-US" altLang="ko-KR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: </a:t>
            </a:r>
            <a:r>
              <a:rPr lang="ko-KR" altLang="en-US" sz="4000" b="1" dirty="0" err="1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헬스케어</a:t>
            </a:r>
            <a:endParaRPr lang="en-US" altLang="ko-KR" sz="4000" b="1" dirty="0">
              <a:solidFill>
                <a:prstClr val="white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5" name="Picture 2" descr="C:\Users\user\Documents\2014-Android\2014-image-App-Android\S_Health\s-health-1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31" y="1931894"/>
            <a:ext cx="2515453" cy="44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user\Documents\2014-Android\2014-image-App-Android\S_Health\s-health-2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846" y="1931894"/>
            <a:ext cx="2515453" cy="44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920155" y="1931894"/>
            <a:ext cx="29957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</a:rPr>
              <a:t>삼성전자의 </a:t>
            </a:r>
            <a:r>
              <a:rPr lang="ko-KR" altLang="en-US" b="1" dirty="0" err="1">
                <a:solidFill>
                  <a:prstClr val="black"/>
                </a:solidFill>
              </a:rPr>
              <a:t>스마트폰</a:t>
            </a:r>
            <a:r>
              <a:rPr lang="ko-KR" altLang="en-US" b="1" dirty="0">
                <a:solidFill>
                  <a:prstClr val="black"/>
                </a:solidFill>
              </a:rPr>
              <a:t> </a:t>
            </a:r>
            <a:r>
              <a:rPr lang="ko-KR" altLang="en-US" b="1" dirty="0" err="1">
                <a:solidFill>
                  <a:prstClr val="black"/>
                </a:solidFill>
              </a:rPr>
              <a:t>앱</a:t>
            </a:r>
            <a:r>
              <a:rPr lang="ko-KR" altLang="en-US" b="1" dirty="0">
                <a:solidFill>
                  <a:prstClr val="black"/>
                </a:solidFill>
              </a:rPr>
              <a:t> </a:t>
            </a:r>
            <a:endParaRPr lang="en-US" altLang="ko-KR" b="1" dirty="0">
              <a:solidFill>
                <a:prstClr val="black"/>
              </a:solidFill>
            </a:endParaRPr>
          </a:p>
          <a:p>
            <a:r>
              <a:rPr lang="en-US" altLang="ko-KR" b="1" dirty="0">
                <a:solidFill>
                  <a:prstClr val="black"/>
                </a:solidFill>
              </a:rPr>
              <a:t>S</a:t>
            </a:r>
            <a:r>
              <a:rPr lang="ko-KR" altLang="en-US" b="1" dirty="0">
                <a:solidFill>
                  <a:prstClr val="black"/>
                </a:solidFill>
              </a:rPr>
              <a:t>헬스</a:t>
            </a:r>
          </a:p>
          <a:p>
            <a:r>
              <a:rPr lang="ko-KR" altLang="en-US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ko-KR" altLang="en-US" dirty="0" err="1">
                <a:solidFill>
                  <a:prstClr val="black"/>
                </a:solidFill>
              </a:rPr>
              <a:t>심박수</a:t>
            </a:r>
            <a:r>
              <a:rPr lang="ko-KR" altLang="en-US" dirty="0">
                <a:solidFill>
                  <a:prstClr val="black"/>
                </a:solidFill>
              </a:rPr>
              <a:t> 측정 센서 탑재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-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심박수</a:t>
            </a:r>
            <a:r>
              <a:rPr lang="ko-KR" altLang="en-US" dirty="0">
                <a:solidFill>
                  <a:prstClr val="black"/>
                </a:solidFill>
              </a:rPr>
              <a:t> 확인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- </a:t>
            </a:r>
            <a:r>
              <a:rPr lang="ko-KR" altLang="en-US" dirty="0">
                <a:solidFill>
                  <a:prstClr val="black"/>
                </a:solidFill>
              </a:rPr>
              <a:t>개인의 운동기록 관리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- </a:t>
            </a:r>
            <a:r>
              <a:rPr lang="ko-KR" altLang="en-US" dirty="0">
                <a:solidFill>
                  <a:prstClr val="black"/>
                </a:solidFill>
              </a:rPr>
              <a:t>운동목표에 맞게 </a:t>
            </a:r>
            <a:r>
              <a:rPr lang="ko-KR" altLang="en-US" dirty="0" err="1">
                <a:solidFill>
                  <a:prstClr val="black"/>
                </a:solidFill>
              </a:rPr>
              <a:t>코칭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7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179512" y="0"/>
            <a:ext cx="756084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2. </a:t>
            </a:r>
            <a:r>
              <a: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앱과 모바일웹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395535" y="958134"/>
            <a:ext cx="7992889" cy="5567210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Blip>
                <a:blip r:embed="rId2"/>
              </a:buBlip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모바일웹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(Mobile Web)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스마트폰이나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태블릿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PC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와 같은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모바일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기기로 무선 네트워크와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웹브라우저를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이용하여 인터넷에 접속하는 것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통신망의 속도가 빨라지면서 점차 많은 기업들이 기존의 웹과 더불어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모바일웹도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동시에 서비스하고 있음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Blip>
                <a:blip r:embed="rId2"/>
              </a:buBlip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하이브리드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앱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(Hybrid App)</a:t>
            </a: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앱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내에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모바일웹을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통합한 방식으로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앱과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모바일웹을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절충하기 위함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웹 기술로 개발되었지만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모바일에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최적화된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앱의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형태를 띄고 있음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카메라나 디바이스 센서 등을 사용하기 위해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앱을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이용하며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웹서버와의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정보교환을 위해서는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모바일웹을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사용함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564904"/>
            <a:ext cx="2018826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634" y="2564904"/>
            <a:ext cx="1368152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텍스트 개체 틀 2"/>
          <p:cNvSpPr txBox="1">
            <a:spLocks/>
          </p:cNvSpPr>
          <p:nvPr/>
        </p:nvSpPr>
        <p:spPr>
          <a:xfrm>
            <a:off x="2809105" y="4394946"/>
            <a:ext cx="1512168" cy="18618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네이버의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일반웹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(www.naver.com)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  <p:sp>
        <p:nvSpPr>
          <p:cNvPr id="7" name="텍스트 개체 틀 2"/>
          <p:cNvSpPr txBox="1">
            <a:spLocks/>
          </p:cNvSpPr>
          <p:nvPr/>
        </p:nvSpPr>
        <p:spPr>
          <a:xfrm>
            <a:off x="4821457" y="4394946"/>
            <a:ext cx="1512168" cy="18618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네이버의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모바일웹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(m.naver.com)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78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95536" y="413020"/>
            <a:ext cx="7560840" cy="432048"/>
          </a:xfrm>
        </p:spPr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앱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활용사례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95535" y="958134"/>
            <a:ext cx="7992889" cy="45464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ko-KR" altLang="en-US" b="1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b="1" dirty="0" err="1" smtClean="0">
                <a:latin typeface="HY견고딕" pitchFamily="18" charset="-127"/>
                <a:ea typeface="HY견고딕" pitchFamily="18" charset="-127"/>
              </a:rPr>
              <a:t>스마트폰</a:t>
            </a:r>
            <a:r>
              <a:rPr lang="ko-KR" altLang="en-US" b="1" dirty="0" smtClean="0">
                <a:latin typeface="HY견고딕" pitchFamily="18" charset="-127"/>
                <a:ea typeface="HY견고딕" pitchFamily="18" charset="-127"/>
              </a:rPr>
              <a:t> 사용자들이 주로 이용하는 </a:t>
            </a:r>
            <a:r>
              <a:rPr lang="ko-KR" altLang="en-US" b="1" dirty="0" err="1" smtClean="0">
                <a:latin typeface="HY견고딕" pitchFamily="18" charset="-127"/>
                <a:ea typeface="HY견고딕" pitchFamily="18" charset="-127"/>
              </a:rPr>
              <a:t>앱의</a:t>
            </a:r>
            <a:r>
              <a:rPr lang="ko-KR" altLang="en-US" b="1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b="1" dirty="0" smtClean="0">
                <a:latin typeface="HY견고딕" pitchFamily="18" charset="-127"/>
                <a:ea typeface="HY견고딕" pitchFamily="18" charset="-127"/>
              </a:rPr>
              <a:t>12</a:t>
            </a:r>
            <a:r>
              <a:rPr lang="ko-KR" altLang="en-US" b="1" dirty="0" smtClean="0">
                <a:latin typeface="HY견고딕" pitchFamily="18" charset="-127"/>
                <a:ea typeface="HY견고딕" pitchFamily="18" charset="-127"/>
              </a:rPr>
              <a:t>가지 유형</a:t>
            </a:r>
            <a:endParaRPr lang="en-US" altLang="ko-KR" sz="15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 descr="C:\Users\한혜인\Desktop\PPT\안드로이드(그림)\1장\1-10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8206"/>
            <a:ext cx="4104456" cy="497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한혜인\Desktop\PPT\안드로이드(그림)\1장\1-11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88207"/>
            <a:ext cx="4537199" cy="497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20" y="-3894"/>
            <a:ext cx="1644704" cy="957425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300000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스마트폰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스마트폰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컴퓨터 </a:t>
            </a:r>
            <a:r>
              <a:rPr lang="en-US" altLang="ko-KR" dirty="0"/>
              <a:t>+ mp3 </a:t>
            </a:r>
            <a:r>
              <a:rPr lang="ko-KR" altLang="en-US" dirty="0"/>
              <a:t>플레이어</a:t>
            </a:r>
            <a:r>
              <a:rPr lang="en-US" altLang="ko-KR" dirty="0"/>
              <a:t> + </a:t>
            </a:r>
            <a:r>
              <a:rPr lang="ko-KR" altLang="en-US" dirty="0"/>
              <a:t>휴대용 게임기</a:t>
            </a:r>
            <a:endParaRPr lang="en-US" altLang="ko-KR" dirty="0"/>
          </a:p>
          <a:p>
            <a:r>
              <a:rPr lang="ko-KR" altLang="en-US" dirty="0"/>
              <a:t>다양한 </a:t>
            </a:r>
            <a:r>
              <a:rPr lang="ko-KR" altLang="en-US" dirty="0" err="1"/>
              <a:t>앱</a:t>
            </a:r>
            <a:r>
              <a:rPr lang="ko-KR" altLang="en-US" dirty="0"/>
              <a:t> 설치 가능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780928"/>
            <a:ext cx="3456384" cy="321679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D8BE61A-4CBD-442A-8B4C-188497D7D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6F3025-D0D9-4440-A07F-C98EC615055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675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571500" indent="-5715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v"/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 err="1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스마트폰과</a:t>
            </a:r>
            <a:r>
              <a:rPr lang="ko-KR" altLang="en-US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ko-KR" altLang="en-US" sz="4000" b="1" dirty="0" err="1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피처폰</a:t>
            </a:r>
            <a:endParaRPr lang="en-US" altLang="ko-KR" sz="4000" b="1" dirty="0">
              <a:solidFill>
                <a:prstClr val="white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7" name="Picture 2" descr="C:\Documents and Settings\Owner\My Documents\My Pictures\피처폰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572695" y="3891213"/>
            <a:ext cx="2352862" cy="1676262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3118339" y="180853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>
                <a:solidFill>
                  <a:prstClr val="black"/>
                </a:solidFill>
              </a:rPr>
              <a:t>스마트폰</a:t>
            </a:r>
            <a:r>
              <a:rPr lang="en-US" altLang="ko-KR" b="1" dirty="0">
                <a:solidFill>
                  <a:prstClr val="black"/>
                </a:solidFill>
              </a:rPr>
              <a:t>(Smart phone)</a:t>
            </a:r>
          </a:p>
          <a:p>
            <a:r>
              <a:rPr lang="ko-KR" altLang="en-US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ko-KR" altLang="en-US" dirty="0">
                <a:solidFill>
                  <a:prstClr val="black"/>
                </a:solidFill>
              </a:rPr>
              <a:t>전화 기능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 err="1">
                <a:solidFill>
                  <a:prstClr val="black"/>
                </a:solidFill>
              </a:rPr>
              <a:t>앱</a:t>
            </a:r>
            <a:r>
              <a:rPr lang="ko-KR" altLang="en-US" dirty="0">
                <a:solidFill>
                  <a:prstClr val="black"/>
                </a:solidFill>
              </a:rPr>
              <a:t> 실행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무선 인터넷 등의 기능이 있는 소형 컴퓨터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55464" y="5601733"/>
            <a:ext cx="40274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prstClr val="black"/>
                </a:solidFill>
              </a:rPr>
              <a:t>피처폰</a:t>
            </a:r>
            <a:r>
              <a:rPr lang="en-US" altLang="ko-KR" b="1" dirty="0">
                <a:solidFill>
                  <a:prstClr val="black"/>
                </a:solidFill>
              </a:rPr>
              <a:t>(Feature phone)</a:t>
            </a:r>
          </a:p>
          <a:p>
            <a:r>
              <a:rPr lang="ko-KR" altLang="en-US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ko-KR" altLang="en-US" dirty="0" err="1">
                <a:solidFill>
                  <a:prstClr val="black"/>
                </a:solidFill>
              </a:rPr>
              <a:t>스마트폰보다</a:t>
            </a:r>
            <a:r>
              <a:rPr lang="ko-KR" altLang="en-US" dirty="0">
                <a:solidFill>
                  <a:prstClr val="black"/>
                </a:solidFill>
              </a:rPr>
              <a:t> 낮은 능력의 휴대 전화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0974" y="1850572"/>
            <a:ext cx="2173919" cy="415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1588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/>
        </p:nvSpPr>
        <p:spPr bwMode="auto">
          <a:xfrm>
            <a:off x="539552" y="764704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스마트폰</a:t>
            </a: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통화 기능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+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컴퓨터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+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다양한 기능 내장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휴대용 게임기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, MP3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카메라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, DMB, GPS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등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)</a:t>
            </a:r>
          </a:p>
          <a:p>
            <a:pPr lvl="1"/>
            <a:r>
              <a:rPr lang="ko-KR" altLang="en-US" dirty="0">
                <a:solidFill>
                  <a:sysClr val="windowText" lastClr="000000"/>
                </a:solidFill>
                <a:latin typeface="Trebuchet MS" pitchFamily="34" charset="0"/>
                <a:ea typeface="굴림" pitchFamily="50" charset="-127"/>
              </a:rPr>
              <a:t>다양한 </a:t>
            </a:r>
            <a:r>
              <a:rPr lang="ko-KR" altLang="en-US" dirty="0" err="1">
                <a:solidFill>
                  <a:sysClr val="windowText" lastClr="000000"/>
                </a:solidFill>
                <a:latin typeface="Trebuchet MS" pitchFamily="34" charset="0"/>
                <a:ea typeface="굴림" pitchFamily="50" charset="-127"/>
              </a:rPr>
              <a:t>앱</a:t>
            </a:r>
            <a:r>
              <a:rPr lang="ko-KR" altLang="en-US" dirty="0">
                <a:solidFill>
                  <a:sysClr val="windowText" lastClr="000000"/>
                </a:solidFill>
                <a:latin typeface="Trebuchet MS" pitchFamily="34" charset="0"/>
                <a:ea typeface="굴림" pitchFamily="50" charset="-127"/>
              </a:rPr>
              <a:t> 설치 가능</a:t>
            </a:r>
          </a:p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스마트폰의</a:t>
            </a:r>
            <a:r>
              <a: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역사</a:t>
            </a:r>
            <a:endParaRPr kumimoji="0" lang="en-US" altLang="ko-KR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88265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1992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년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IBM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사의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사이먼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최초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)</a:t>
            </a:r>
          </a:p>
          <a:p>
            <a:pPr marL="88265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1996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년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노키아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9000</a:t>
            </a:r>
          </a:p>
          <a:p>
            <a:pPr marL="88265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2002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년 마이크로소프트 포켓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PC</a:t>
            </a:r>
          </a:p>
          <a:p>
            <a:pPr marL="88265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A3A2D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2007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A3A2D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년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A3A2D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아이폰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A3A2D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88265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A3A2D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2008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A3A2D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년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A3A2D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안드로이드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A3A2D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폰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FA3A2D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88265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A3A2D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2010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A3A2D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년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A3A2D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윈도폰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A3A2D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7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4410" y="142920"/>
            <a:ext cx="2787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kern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1. </a:t>
            </a:r>
            <a:r>
              <a:rPr lang="ko-KR" altLang="en-US" sz="2400" kern="0" dirty="0" err="1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스마트폰의</a:t>
            </a:r>
            <a:r>
              <a:rPr lang="ko-KR" altLang="en-US" sz="2400" kern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개요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556792"/>
            <a:ext cx="3270699" cy="23840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843452"/>
            <a:ext cx="3002546" cy="19916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091" y="4718072"/>
            <a:ext cx="3014675" cy="203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93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스마트폰의</a:t>
            </a:r>
            <a:r>
              <a:rPr lang="ko-KR" altLang="en-US" dirty="0"/>
              <a:t> 운영체제</a:t>
            </a:r>
            <a:endParaRPr lang="en-US" altLang="ko-KR" dirty="0"/>
          </a:p>
          <a:p>
            <a:pPr lvl="1"/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분기 기준 세계시장 점유율</a:t>
            </a:r>
            <a:endParaRPr lang="en-US" altLang="ko-KR" dirty="0"/>
          </a:p>
          <a:p>
            <a:pPr lvl="2"/>
            <a:r>
              <a:rPr lang="ko-KR" altLang="en-US" sz="1600" dirty="0" err="1"/>
              <a:t>안드로이드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72%, </a:t>
            </a:r>
            <a:r>
              <a:rPr lang="ko-KR" altLang="en-US" sz="1600" dirty="0" err="1"/>
              <a:t>아이폰</a:t>
            </a:r>
            <a:r>
              <a:rPr lang="en-US" altLang="ko-KR" sz="1600" dirty="0"/>
              <a:t>: 26%, </a:t>
            </a:r>
            <a:r>
              <a:rPr lang="ko-KR" altLang="en-US" sz="1600" dirty="0" err="1"/>
              <a:t>윈도폰</a:t>
            </a:r>
            <a:r>
              <a:rPr lang="en-US" altLang="ko-KR" sz="1600" dirty="0"/>
              <a:t>: 0.02%</a:t>
            </a:r>
            <a:r>
              <a:rPr lang="ko-KR" altLang="en-US" sz="1600" dirty="0"/>
              <a:t> 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스마트폰의</a:t>
            </a:r>
            <a:r>
              <a:rPr lang="ko-KR" altLang="en-US" dirty="0"/>
              <a:t>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0B734CC-E970-B0CC-ADA6-75D7388AA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60" y="2546962"/>
            <a:ext cx="7181280" cy="3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85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571500" indent="-5715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v"/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 err="1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아이폰</a:t>
            </a:r>
            <a:endParaRPr lang="en-US" altLang="ko-KR" sz="4000" b="1" dirty="0">
              <a:solidFill>
                <a:prstClr val="white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5" name="Picture 2" descr="C:\Users\user\Documents\2014-Android\2014-image-iPhone\iPhone_5s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0" y="1804084"/>
            <a:ext cx="2232248" cy="460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470031" y="1850976"/>
            <a:ext cx="5029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prstClr val="black"/>
                </a:solidFill>
              </a:rPr>
              <a:t>아이폰</a:t>
            </a:r>
            <a:r>
              <a:rPr lang="en-US" altLang="ko-KR" b="1" dirty="0">
                <a:solidFill>
                  <a:prstClr val="black"/>
                </a:solidFill>
              </a:rPr>
              <a:t>(iPhone)</a:t>
            </a:r>
          </a:p>
          <a:p>
            <a:r>
              <a:rPr lang="ko-KR" altLang="en-US" dirty="0">
                <a:solidFill>
                  <a:prstClr val="black"/>
                </a:solidFill>
                <a:sym typeface="Wingdings 2"/>
              </a:rPr>
              <a:t></a:t>
            </a:r>
            <a:r>
              <a:rPr lang="en-US" altLang="ko-KR" dirty="0">
                <a:solidFill>
                  <a:prstClr val="black"/>
                </a:solidFill>
              </a:rPr>
              <a:t> 2007</a:t>
            </a:r>
            <a:r>
              <a:rPr lang="ko-KR" altLang="en-US" dirty="0">
                <a:solidFill>
                  <a:prstClr val="black"/>
                </a:solidFill>
              </a:rPr>
              <a:t>년에 애플이 발표한 터치 스크린 기반의 </a:t>
            </a:r>
            <a:r>
              <a:rPr lang="ko-KR" altLang="en-US" dirty="0" err="1">
                <a:solidFill>
                  <a:prstClr val="black"/>
                </a:solidFill>
              </a:rPr>
              <a:t>아이팟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휴대전화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 err="1">
                <a:solidFill>
                  <a:prstClr val="black"/>
                </a:solidFill>
              </a:rPr>
              <a:t>모바일</a:t>
            </a:r>
            <a:r>
              <a:rPr lang="ko-KR" altLang="en-US" dirty="0">
                <a:solidFill>
                  <a:prstClr val="black"/>
                </a:solidFill>
              </a:rPr>
              <a:t> 인터넷이라는 세 가지 주요 기능을 가진 </a:t>
            </a:r>
            <a:r>
              <a:rPr lang="ko-KR" altLang="en-US" dirty="0" err="1">
                <a:solidFill>
                  <a:prstClr val="black"/>
                </a:solidFill>
              </a:rPr>
              <a:t>스마트폰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  <a:sym typeface="Wingdings 2"/>
              </a:rPr>
              <a:t>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모바일</a:t>
            </a:r>
            <a:r>
              <a:rPr lang="ko-KR" altLang="en-US" dirty="0">
                <a:solidFill>
                  <a:prstClr val="black"/>
                </a:solidFill>
              </a:rPr>
              <a:t> 전용 </a:t>
            </a:r>
            <a:r>
              <a:rPr lang="en-US" altLang="ko-KR" dirty="0" err="1">
                <a:solidFill>
                  <a:prstClr val="black"/>
                </a:solidFill>
              </a:rPr>
              <a:t>iOS</a:t>
            </a:r>
            <a:r>
              <a:rPr lang="ko-KR" altLang="en-US" dirty="0">
                <a:solidFill>
                  <a:prstClr val="black"/>
                </a:solidFill>
              </a:rPr>
              <a:t>는 아이콘 형식의 인터페이스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  <a:sym typeface="Wingdings 2"/>
              </a:rPr>
              <a:t>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구글의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안드로이드와</a:t>
            </a:r>
            <a:r>
              <a:rPr lang="ko-KR" altLang="en-US" dirty="0">
                <a:solidFill>
                  <a:prstClr val="black"/>
                </a:solidFill>
              </a:rPr>
              <a:t> 마이크로소프트의 </a:t>
            </a:r>
            <a:r>
              <a:rPr lang="ko-KR" altLang="en-US" dirty="0" err="1">
                <a:solidFill>
                  <a:prstClr val="black"/>
                </a:solidFill>
              </a:rPr>
              <a:t>윈도폰</a:t>
            </a:r>
            <a:r>
              <a:rPr lang="ko-KR" altLang="en-US" dirty="0">
                <a:solidFill>
                  <a:prstClr val="black"/>
                </a:solidFill>
              </a:rPr>
              <a:t> 등 다른 </a:t>
            </a:r>
            <a:r>
              <a:rPr lang="ko-KR" altLang="en-US" dirty="0" err="1">
                <a:solidFill>
                  <a:prstClr val="black"/>
                </a:solidFill>
              </a:rPr>
              <a:t>스마트폰과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모바일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OS</a:t>
            </a:r>
            <a:r>
              <a:rPr lang="ko-KR" altLang="en-US" dirty="0">
                <a:solidFill>
                  <a:prstClr val="black"/>
                </a:solidFill>
              </a:rPr>
              <a:t>에도 영향을 줌</a:t>
            </a:r>
          </a:p>
        </p:txBody>
      </p:sp>
    </p:spTree>
    <p:extLst>
      <p:ext uri="{BB962C8B-B14F-4D97-AF65-F5344CB8AC3E}">
        <p14:creationId xmlns:p14="http://schemas.microsoft.com/office/powerpoint/2010/main" val="316487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571500" indent="-5715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v"/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 err="1" smtClean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안드로이드</a:t>
            </a:r>
            <a:r>
              <a:rPr lang="ko-KR" altLang="en-US" sz="4000" b="1" dirty="0" smtClean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폰</a:t>
            </a:r>
            <a:endParaRPr lang="en-US" altLang="ko-KR" sz="4000" b="1" dirty="0">
              <a:solidFill>
                <a:prstClr val="white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5" name="Picture 4" descr="C:\Users\user\Documents\2014-Android\2014-image-Phone-Android\Android-kitkat-her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11043"/>
            <a:ext cx="717313" cy="101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95536" y="1556792"/>
            <a:ext cx="8280920" cy="2891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dirty="0">
                <a:ea typeface="HY견고딕" pitchFamily="18" charset="-127"/>
              </a:rPr>
              <a:t>휴대용 장치를 위한 운영체제와 </a:t>
            </a:r>
            <a:r>
              <a:rPr lang="ko-KR" altLang="en-US" dirty="0" err="1">
                <a:ea typeface="HY견고딕" pitchFamily="18" charset="-127"/>
              </a:rPr>
              <a:t>미들웨어</a:t>
            </a:r>
            <a:r>
              <a:rPr lang="en-US" altLang="ko-KR" dirty="0">
                <a:ea typeface="HY견고딕" pitchFamily="18" charset="-127"/>
              </a:rPr>
              <a:t>, </a:t>
            </a:r>
            <a:r>
              <a:rPr lang="ko-KR" altLang="en-US" dirty="0">
                <a:ea typeface="HY견고딕" pitchFamily="18" charset="-127"/>
              </a:rPr>
              <a:t>핵심 어플리케이션을 포함하는 소프트웨어 </a:t>
            </a:r>
            <a:r>
              <a:rPr lang="ko-KR" altLang="en-US" dirty="0" smtClean="0">
                <a:ea typeface="HY견고딕" pitchFamily="18" charset="-127"/>
              </a:rPr>
              <a:t>집합</a:t>
            </a:r>
            <a:endParaRPr lang="en-US" altLang="ko-KR" dirty="0" smtClean="0">
              <a:ea typeface="HY견고딕" pitchFamily="18" charset="-127"/>
            </a:endParaRPr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endParaRPr lang="en-US" altLang="ko-KR" dirty="0">
              <a:ea typeface="HY견고딕" pitchFamily="18" charset="-127"/>
            </a:endParaRPr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dirty="0" smtClean="0">
                <a:ea typeface="HY견고딕" pitchFamily="18" charset="-127"/>
              </a:rPr>
              <a:t>자바</a:t>
            </a:r>
            <a:r>
              <a:rPr lang="en-US" altLang="ko-KR" dirty="0" smtClean="0">
                <a:ea typeface="HY견고딕" pitchFamily="18" charset="-127"/>
              </a:rPr>
              <a:t>/</a:t>
            </a:r>
            <a:r>
              <a:rPr lang="ko-KR" altLang="en-US" dirty="0" err="1" smtClean="0">
                <a:ea typeface="HY견고딕" pitchFamily="18" charset="-127"/>
              </a:rPr>
              <a:t>코틀린</a:t>
            </a:r>
            <a:r>
              <a:rPr lang="ko-KR" altLang="en-US" dirty="0" smtClean="0">
                <a:ea typeface="HY견고딕" pitchFamily="18" charset="-127"/>
              </a:rPr>
              <a:t> </a:t>
            </a:r>
            <a:r>
              <a:rPr lang="ko-KR" altLang="en-US" dirty="0">
                <a:ea typeface="HY견고딕" pitchFamily="18" charset="-127"/>
              </a:rPr>
              <a:t>언어로 어플리케이션 개발 </a:t>
            </a:r>
            <a:r>
              <a:rPr lang="ko-KR" altLang="en-US" dirty="0" smtClean="0">
                <a:ea typeface="HY견고딕" pitchFamily="18" charset="-127"/>
              </a:rPr>
              <a:t>가능</a:t>
            </a:r>
            <a:endParaRPr lang="en-US" altLang="ko-KR" dirty="0" smtClean="0">
              <a:ea typeface="HY견고딕" pitchFamily="18" charset="-127"/>
            </a:endParaRPr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endParaRPr lang="en-US" altLang="ko-KR" dirty="0">
              <a:ea typeface="HY견고딕" pitchFamily="18" charset="-127"/>
            </a:endParaRPr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b="1" dirty="0" err="1"/>
              <a:t>컴파일된</a:t>
            </a:r>
            <a:r>
              <a:rPr lang="ko-KR" altLang="en-US" b="1" dirty="0"/>
              <a:t> 바이트코드를 구동할 수 있는 </a:t>
            </a:r>
            <a:r>
              <a:rPr lang="ko-KR" altLang="en-US" b="1" dirty="0" err="1"/>
              <a:t>안드로이드</a:t>
            </a:r>
            <a:r>
              <a:rPr lang="ko-KR" altLang="en-US" b="1" dirty="0"/>
              <a:t> 런타임</a:t>
            </a:r>
            <a:r>
              <a:rPr lang="en-US" altLang="ko-KR" b="1" dirty="0"/>
              <a:t>(ART: Android </a:t>
            </a:r>
            <a:r>
              <a:rPr lang="en-US" altLang="ko-KR" b="1" dirty="0" err="1"/>
              <a:t>RunTime</a:t>
            </a:r>
            <a:r>
              <a:rPr lang="en-US" altLang="ko-KR" b="1" dirty="0"/>
              <a:t>) </a:t>
            </a:r>
            <a:r>
              <a:rPr lang="ko-KR" altLang="en-US" b="1" dirty="0" smtClean="0"/>
              <a:t>제공</a:t>
            </a:r>
            <a:endParaRPr lang="en-US" altLang="ko-KR" b="1" dirty="0" smtClean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dirty="0" err="1">
                <a:ea typeface="HY견고딕" pitchFamily="18" charset="-127"/>
              </a:rPr>
              <a:t>안드로이드</a:t>
            </a:r>
            <a:r>
              <a:rPr lang="ko-KR" altLang="en-US" dirty="0">
                <a:ea typeface="HY견고딕" pitchFamily="18" charset="-127"/>
              </a:rPr>
              <a:t> </a:t>
            </a:r>
            <a:r>
              <a:rPr lang="en-US" altLang="ko-KR" dirty="0">
                <a:ea typeface="HY견고딕" pitchFamily="18" charset="-127"/>
              </a:rPr>
              <a:t>SDK(Software Development Kit)</a:t>
            </a:r>
            <a:r>
              <a:rPr lang="ko-KR" altLang="en-US" dirty="0">
                <a:ea typeface="HY견고딕" pitchFamily="18" charset="-127"/>
              </a:rPr>
              <a:t>를 통해 어플리케이션 개발에 필요한 각종 도구들과 </a:t>
            </a:r>
            <a:r>
              <a:rPr lang="en-US" altLang="ko-KR" dirty="0">
                <a:ea typeface="HY견고딕" pitchFamily="18" charset="-127"/>
              </a:rPr>
              <a:t>API(Application Programming Interface)</a:t>
            </a:r>
            <a:r>
              <a:rPr lang="ko-KR" altLang="en-US" dirty="0">
                <a:ea typeface="HY견고딕" pitchFamily="18" charset="-127"/>
              </a:rPr>
              <a:t>를 제공</a:t>
            </a:r>
            <a:endParaRPr lang="en-US" altLang="ko-KR" dirty="0"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21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_rels/them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_rels/them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_rels/them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_rels/them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_rels/them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7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1.xml><?xml version="1.0" encoding="utf-8"?>
<a:theme xmlns:a="http://schemas.openxmlformats.org/drawingml/2006/main" name="13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2.xml><?xml version="1.0" encoding="utf-8"?>
<a:theme xmlns:a="http://schemas.openxmlformats.org/drawingml/2006/main" name="18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3.xml><?xml version="1.0" encoding="utf-8"?>
<a:theme xmlns:a="http://schemas.openxmlformats.org/drawingml/2006/main" name="19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15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16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17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18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19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1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1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2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3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4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6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1312</Words>
  <Application>Microsoft Office PowerPoint</Application>
  <PresentationFormat>화면 슬라이드 쇼(4:3)</PresentationFormat>
  <Paragraphs>236</Paragraphs>
  <Slides>35</Slides>
  <Notes>17</Notes>
  <HiddenSlides>0</HiddenSlides>
  <MMClips>0</MMClips>
  <ScaleCrop>false</ScaleCrop>
  <HeadingPairs>
    <vt:vector size="4" baseType="variant">
      <vt:variant>
        <vt:lpstr>테마</vt:lpstr>
      </vt:variant>
      <vt:variant>
        <vt:i4>21</vt:i4>
      </vt:variant>
      <vt:variant>
        <vt:lpstr>슬라이드 제목</vt:lpstr>
      </vt:variant>
      <vt:variant>
        <vt:i4>35</vt:i4>
      </vt:variant>
    </vt:vector>
  </HeadingPairs>
  <TitlesOfParts>
    <vt:vector size="56" baseType="lpstr">
      <vt:lpstr>Office 테마</vt:lpstr>
      <vt:lpstr>1_Office 테마</vt:lpstr>
      <vt:lpstr>2_Office 테마</vt:lpstr>
      <vt:lpstr>가을</vt:lpstr>
      <vt:lpstr>1_가을</vt:lpstr>
      <vt:lpstr>2_가을</vt:lpstr>
      <vt:lpstr>3_가을</vt:lpstr>
      <vt:lpstr>4_가을</vt:lpstr>
      <vt:lpstr>6_가을</vt:lpstr>
      <vt:lpstr>7_가을</vt:lpstr>
      <vt:lpstr>13_가을</vt:lpstr>
      <vt:lpstr>18_가을</vt:lpstr>
      <vt:lpstr>19_가을</vt:lpstr>
      <vt:lpstr>3_Office 테마</vt:lpstr>
      <vt:lpstr>5_Office 테마</vt:lpstr>
      <vt:lpstr>6_Office 테마</vt:lpstr>
      <vt:lpstr>7_Office 테마</vt:lpstr>
      <vt:lpstr>8_Office 테마</vt:lpstr>
      <vt:lpstr>9_Office 테마</vt:lpstr>
      <vt:lpstr>10_Office 테마</vt:lpstr>
      <vt:lpstr>11_Office 테마</vt:lpstr>
      <vt:lpstr>PowerPoint 프레젠테이션</vt:lpstr>
      <vt:lpstr> 강의 계획표</vt:lpstr>
      <vt:lpstr>PowerPoint 프레젠테이션</vt:lpstr>
      <vt:lpstr>스마트폰 </vt:lpstr>
      <vt:lpstr>PowerPoint 프레젠테이션</vt:lpstr>
      <vt:lpstr>PowerPoint 프레젠테이션</vt:lpstr>
      <vt:lpstr>1. 스마트폰의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▶ 스마트폰 운영체제</vt:lpstr>
      <vt:lpstr>모바일 운영 체제 비교</vt:lpstr>
      <vt:lpstr>모바일 운영 체제</vt:lpstr>
      <vt:lpstr>모바일 운영 체제 비교</vt:lpstr>
      <vt:lpstr>모바일 운영 체제</vt:lpstr>
      <vt:lpstr>안드로이드</vt:lpstr>
      <vt:lpstr>PowerPoint 프레젠테이션</vt:lpstr>
      <vt:lpstr>안드로이드의 역사</vt:lpstr>
      <vt:lpstr>안드로이드 버전</vt:lpstr>
      <vt:lpstr>안드로이드 버전</vt:lpstr>
      <vt:lpstr>안드로이드 버전</vt:lpstr>
      <vt:lpstr>안드로이드 12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induk</dc:creator>
  <cp:lastModifiedBy>induk</cp:lastModifiedBy>
  <cp:revision>57</cp:revision>
  <dcterms:created xsi:type="dcterms:W3CDTF">2017-03-07T02:52:17Z</dcterms:created>
  <dcterms:modified xsi:type="dcterms:W3CDTF">2023-03-06T04:24:18Z</dcterms:modified>
</cp:coreProperties>
</file>